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373" r:id="rId2"/>
    <p:sldId id="385" r:id="rId3"/>
    <p:sldId id="374" r:id="rId4"/>
    <p:sldId id="352" r:id="rId5"/>
    <p:sldId id="379" r:id="rId6"/>
    <p:sldId id="407" r:id="rId7"/>
    <p:sldId id="406" r:id="rId8"/>
    <p:sldId id="411" r:id="rId9"/>
    <p:sldId id="353" r:id="rId10"/>
    <p:sldId id="416" r:id="rId11"/>
    <p:sldId id="384" r:id="rId12"/>
    <p:sldId id="415" r:id="rId13"/>
    <p:sldId id="387" r:id="rId14"/>
    <p:sldId id="388" r:id="rId15"/>
    <p:sldId id="389" r:id="rId16"/>
    <p:sldId id="410" r:id="rId17"/>
    <p:sldId id="392" r:id="rId18"/>
    <p:sldId id="391" r:id="rId19"/>
    <p:sldId id="413" r:id="rId20"/>
    <p:sldId id="393" r:id="rId21"/>
    <p:sldId id="398" r:id="rId22"/>
    <p:sldId id="395" r:id="rId23"/>
    <p:sldId id="397" r:id="rId24"/>
    <p:sldId id="414" r:id="rId25"/>
    <p:sldId id="399" r:id="rId26"/>
    <p:sldId id="404" r:id="rId27"/>
    <p:sldId id="400" r:id="rId28"/>
    <p:sldId id="405" r:id="rId29"/>
    <p:sldId id="409" r:id="rId30"/>
    <p:sldId id="372" r:id="rId31"/>
  </p:sldIdLst>
  <p:sldSz cx="12192000" cy="6858000"/>
  <p:notesSz cx="6858000" cy="9144000"/>
  <p:embeddedFontLst>
    <p:embeddedFont>
      <p:font typeface="HY견고딕" panose="02030600000101010101" pitchFamily="18" charset="-127"/>
      <p:regular r:id="rId34"/>
    </p:embeddedFont>
    <p:embeddedFont>
      <p:font typeface="나눔고딕 ExtraBold" panose="020B0600000101010101" charset="-127"/>
      <p:bold r:id="rId35"/>
    </p:embeddedFont>
    <p:embeddedFont>
      <p:font typeface="10X10" panose="020D0604000000000000" pitchFamily="50" charset="-127"/>
      <p:regular r:id="rId36"/>
    </p:embeddedFont>
    <p:embeddedFont>
      <p:font typeface="10X10 Bold" panose="020D0604000000000000" pitchFamily="50" charset="-127"/>
      <p:regular r:id="rId37"/>
    </p:embeddedFont>
    <p:embeddedFont>
      <p:font typeface="1훈프로방스 R" panose="02020603020101020101" pitchFamily="18" charset="-127"/>
      <p:regular r:id="rId38"/>
    </p:embeddedFont>
    <p:embeddedFont>
      <p:font typeface="Book Antiqua" panose="02040602050305030304" pitchFamily="18" charset="0"/>
      <p:regular r:id="rId39"/>
      <p:bold r:id="rId40"/>
      <p:italic r:id="rId41"/>
      <p:boldItalic r:id="rId42"/>
    </p:embeddedFont>
    <p:embeddedFont>
      <p:font typeface="Tmon몬소리 Black" panose="02000A03000000000000" pitchFamily="2" charset="-127"/>
      <p:bold r:id="rId43"/>
    </p:embeddedFont>
    <p:embeddedFont>
      <p:font typeface="맑은 고딕" panose="020B0503020000020004" pitchFamily="50" charset="-127"/>
      <p:regular r:id="rId44"/>
      <p:bold r:id="rId45"/>
    </p:embeddedFont>
    <p:embeddedFont>
      <p:font typeface="서울한강 장체L" panose="02020503020101020101" pitchFamily="18" charset="-127"/>
      <p:regular r:id="rId46"/>
    </p:embeddedFont>
    <p:embeddedFont>
      <p:font typeface="-윤고딕320" panose="02030504000101010101" pitchFamily="18" charset="-127"/>
      <p:regular r:id="rId47"/>
    </p:embeddedFont>
    <p:embeddedFont>
      <p:font typeface="-윤고딕330" panose="02030504000101010101" pitchFamily="18" charset="-127"/>
      <p:regular r:id="rId48"/>
    </p:embeddedFont>
    <p:embeddedFont>
      <p:font typeface="-윤고딕340" panose="02030504000101010101" pitchFamily="18" charset="-127"/>
      <p:regular r:id="rId49"/>
    </p:embeddedFont>
    <p:embeddedFont>
      <p:font typeface="-윤고딕350" panose="02030504000101010101" pitchFamily="18" charset="-127"/>
      <p:regular r:id="rId50"/>
    </p:embeddedFont>
    <p:embeddedFont>
      <p:font typeface="조선일보명조" panose="02030304000000000000" pitchFamily="18" charset="-127"/>
      <p:regular r:id="rId51"/>
    </p:embeddedFont>
  </p:embeddedFontLst>
  <p:defaultTextStyle>
    <a:defPPr>
      <a:defRPr lang="ko-KR"/>
    </a:defPPr>
    <a:lvl1pPr marL="0" algn="l" defTabSz="121911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55" algn="l" defTabSz="121911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10" algn="l" defTabSz="121911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64" algn="l" defTabSz="121911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18" algn="l" defTabSz="121911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772" algn="l" defTabSz="121911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27" algn="l" defTabSz="121911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880" algn="l" defTabSz="121911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35" algn="l" defTabSz="121911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95A7BE"/>
    <a:srgbClr val="F0F0F0"/>
    <a:srgbClr val="ECECEC"/>
    <a:srgbClr val="DDD9C3"/>
    <a:srgbClr val="403F43"/>
    <a:srgbClr val="FFE1FF"/>
    <a:srgbClr val="EE1E59"/>
    <a:srgbClr val="579187"/>
    <a:srgbClr val="BBD7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3166" autoAdjust="0"/>
    <p:restoredTop sz="95238" autoAdjust="0"/>
  </p:normalViewPr>
  <p:slideViewPr>
    <p:cSldViewPr>
      <p:cViewPr varScale="1">
        <p:scale>
          <a:sx n="86" d="100"/>
          <a:sy n="86" d="100"/>
        </p:scale>
        <p:origin x="283" y="5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3154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CD0A07A-960F-4479-B965-E80F0C755E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1B69B37-7D9A-4FC4-997A-917FCC9415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C5C73A-E47A-4DB8-9EE4-3A073247DADD}" type="datetimeFigureOut">
              <a:rPr lang="ko-KR" altLang="en-US" smtClean="0"/>
              <a:t>2020-03-04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A94617F-FEF8-4928-AED3-D1261FEA80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C7F57EA-F12A-435D-B54D-B86A4D3D02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ADDD9C-BCB5-457B-83D8-62C1EBF58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5206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97D5D2-4525-4421-8550-6A308B903DE8}" type="datetimeFigureOut">
              <a:rPr lang="ko-KR" altLang="en-US" smtClean="0"/>
              <a:t>2020-03-04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1E0FB0-3C61-402D-BAEE-59161479C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331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1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55" algn="l" defTabSz="121911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10" algn="l" defTabSz="121911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664" algn="l" defTabSz="121911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218" algn="l" defTabSz="121911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772" algn="l" defTabSz="121911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27" algn="l" defTabSz="121911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880" algn="l" defTabSz="121911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35" algn="l" defTabSz="121911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151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2020-03-04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123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2020-03-04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501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2020-03-04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8A6731-FD66-4080-9EBD-65F5228CA02E}"/>
              </a:ext>
            </a:extLst>
          </p:cNvPr>
          <p:cNvSpPr/>
          <p:nvPr userDrawn="1"/>
        </p:nvSpPr>
        <p:spPr>
          <a:xfrm>
            <a:off x="0" y="52341"/>
            <a:ext cx="12191999" cy="1241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2202AB9-0561-4760-A1E9-FF7B2F4ACC41}"/>
              </a:ext>
            </a:extLst>
          </p:cNvPr>
          <p:cNvSpPr/>
          <p:nvPr userDrawn="1"/>
        </p:nvSpPr>
        <p:spPr>
          <a:xfrm>
            <a:off x="0" y="225138"/>
            <a:ext cx="2627779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FBD869FF-11A9-4D6F-A935-49B2B72EF7F3}"/>
              </a:ext>
            </a:extLst>
          </p:cNvPr>
          <p:cNvSpPr/>
          <p:nvPr userDrawn="1"/>
        </p:nvSpPr>
        <p:spPr>
          <a:xfrm>
            <a:off x="2627777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9BC1AE4-6D74-453E-BEDA-499C040814EA}"/>
              </a:ext>
            </a:extLst>
          </p:cNvPr>
          <p:cNvGrpSpPr/>
          <p:nvPr userDrawn="1"/>
        </p:nvGrpSpPr>
        <p:grpSpPr>
          <a:xfrm>
            <a:off x="2688276" y="225128"/>
            <a:ext cx="9503724" cy="431397"/>
            <a:chOff x="2016206" y="168846"/>
            <a:chExt cx="7011412" cy="32354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129F954-3241-43C5-B6EA-59EEA8A82348}"/>
                </a:ext>
              </a:extLst>
            </p:cNvPr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21" name="직각 삼각형 20">
              <a:extLst>
                <a:ext uri="{FF2B5EF4-FFF2-40B4-BE49-F238E27FC236}">
                  <a16:creationId xmlns:a16="http://schemas.microsoft.com/office/drawing/2014/main" id="{A75A59B9-2C14-4EF3-A754-863028527642}"/>
                </a:ext>
              </a:extLst>
            </p:cNvPr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F6AAAFF-73B3-4EF0-9303-FEF89BF597CF}"/>
              </a:ext>
            </a:extLst>
          </p:cNvPr>
          <p:cNvSpPr txBox="1"/>
          <p:nvPr userDrawn="1"/>
        </p:nvSpPr>
        <p:spPr>
          <a:xfrm>
            <a:off x="251189" y="200151"/>
            <a:ext cx="182420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67" dirty="0" err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Pixir</a:t>
            </a:r>
            <a:endParaRPr lang="ko-KR" altLang="en-US" sz="1067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E202F7-657C-4B64-A594-8A6824D6023D}"/>
              </a:ext>
            </a:extLst>
          </p:cNvPr>
          <p:cNvSpPr txBox="1"/>
          <p:nvPr userDrawn="1"/>
        </p:nvSpPr>
        <p:spPr>
          <a:xfrm>
            <a:off x="251189" y="369551"/>
            <a:ext cx="18242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Text</a:t>
            </a:r>
            <a:r>
              <a:rPr lang="ko-KR" altLang="en-US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 </a:t>
            </a:r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to</a:t>
            </a:r>
            <a:r>
              <a:rPr lang="ko-KR" altLang="en-US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 </a:t>
            </a:r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Image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F605929-64A4-4747-8C92-F13431B02D87}"/>
              </a:ext>
            </a:extLst>
          </p:cNvPr>
          <p:cNvSpPr/>
          <p:nvPr userDrawn="1"/>
        </p:nvSpPr>
        <p:spPr>
          <a:xfrm>
            <a:off x="213904" y="264019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5E9C01-8A42-4029-9120-02319B0B677D}"/>
              </a:ext>
            </a:extLst>
          </p:cNvPr>
          <p:cNvSpPr txBox="1"/>
          <p:nvPr userDrawn="1"/>
        </p:nvSpPr>
        <p:spPr>
          <a:xfrm>
            <a:off x="11708972" y="6509187"/>
            <a:ext cx="483029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825151A-74FB-4BA6-BDF1-EDED075D0292}" type="slidenum">
              <a:rPr lang="ko-KR" altLang="en-US" sz="1467" smtClean="0"/>
              <a:t>‹#›</a:t>
            </a:fld>
            <a:endParaRPr lang="ko-KR" altLang="en-US" sz="1467" dirty="0"/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807EFEEF-27C2-4ECC-BD24-FCB492AAA8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04249" y="254003"/>
            <a:ext cx="3744415" cy="350503"/>
          </a:xfrm>
        </p:spPr>
        <p:txBody>
          <a:bodyPr>
            <a:normAutofit/>
          </a:bodyPr>
          <a:lstStyle>
            <a:lvl1pPr algn="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33086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3" y="1435104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55" indent="0">
              <a:buNone/>
              <a:defRPr sz="1600"/>
            </a:lvl2pPr>
            <a:lvl3pPr marL="1219110" indent="0">
              <a:buNone/>
              <a:defRPr sz="1333"/>
            </a:lvl3pPr>
            <a:lvl4pPr marL="1828664" indent="0">
              <a:buNone/>
              <a:defRPr sz="1200"/>
            </a:lvl4pPr>
            <a:lvl5pPr marL="2438218" indent="0">
              <a:buNone/>
              <a:defRPr sz="1200"/>
            </a:lvl5pPr>
            <a:lvl6pPr marL="3047772" indent="0">
              <a:buNone/>
              <a:defRPr sz="1200"/>
            </a:lvl6pPr>
            <a:lvl7pPr marL="3657327" indent="0">
              <a:buNone/>
              <a:defRPr sz="1200"/>
            </a:lvl7pPr>
            <a:lvl8pPr marL="4266880" indent="0">
              <a:buNone/>
              <a:defRPr sz="1200"/>
            </a:lvl8pPr>
            <a:lvl9pPr marL="4876435" indent="0">
              <a:buNone/>
              <a:defRPr sz="1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2020-03-04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358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55" indent="0">
              <a:buNone/>
              <a:defRPr sz="3733"/>
            </a:lvl2pPr>
            <a:lvl3pPr marL="1219110" indent="0">
              <a:buNone/>
              <a:defRPr sz="3200"/>
            </a:lvl3pPr>
            <a:lvl4pPr marL="1828664" indent="0">
              <a:buNone/>
              <a:defRPr sz="2667"/>
            </a:lvl4pPr>
            <a:lvl5pPr marL="2438218" indent="0">
              <a:buNone/>
              <a:defRPr sz="2667"/>
            </a:lvl5pPr>
            <a:lvl6pPr marL="3047772" indent="0">
              <a:buNone/>
              <a:defRPr sz="2667"/>
            </a:lvl6pPr>
            <a:lvl7pPr marL="3657327" indent="0">
              <a:buNone/>
              <a:defRPr sz="2667"/>
            </a:lvl7pPr>
            <a:lvl8pPr marL="4266880" indent="0">
              <a:buNone/>
              <a:defRPr sz="2667"/>
            </a:lvl8pPr>
            <a:lvl9pPr marL="4876435" indent="0">
              <a:buNone/>
              <a:defRPr sz="2667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41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55" indent="0">
              <a:buNone/>
              <a:defRPr sz="1600"/>
            </a:lvl2pPr>
            <a:lvl3pPr marL="1219110" indent="0">
              <a:buNone/>
              <a:defRPr sz="1333"/>
            </a:lvl3pPr>
            <a:lvl4pPr marL="1828664" indent="0">
              <a:buNone/>
              <a:defRPr sz="1200"/>
            </a:lvl4pPr>
            <a:lvl5pPr marL="2438218" indent="0">
              <a:buNone/>
              <a:defRPr sz="1200"/>
            </a:lvl5pPr>
            <a:lvl6pPr marL="3047772" indent="0">
              <a:buNone/>
              <a:defRPr sz="1200"/>
            </a:lvl6pPr>
            <a:lvl7pPr marL="3657327" indent="0">
              <a:buNone/>
              <a:defRPr sz="1200"/>
            </a:lvl7pPr>
            <a:lvl8pPr marL="4266880" indent="0">
              <a:buNone/>
              <a:defRPr sz="1200"/>
            </a:lvl8pPr>
            <a:lvl9pPr marL="4876435" indent="0">
              <a:buNone/>
              <a:defRPr sz="1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2020-03-04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650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2020-03-04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250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2020-03-04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701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chemeClr val="bg1">
                <a:lumMod val="95000"/>
              </a:schemeClr>
            </a:gs>
            <a:gs pos="0">
              <a:schemeClr val="bg1">
                <a:lumMod val="85000"/>
              </a:schemeClr>
            </a:gs>
            <a:gs pos="100000">
              <a:schemeClr val="bg1">
                <a:lumMod val="85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75BC5-BBC5-451F-AA86-1F4039201BF5}" type="datetimeFigureOut">
              <a:rPr lang="ko-KR" altLang="en-US" smtClean="0"/>
              <a:t>2020-03-04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518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7" r:id="rId5"/>
    <p:sldLayoutId id="2147483658" r:id="rId6"/>
    <p:sldLayoutId id="2147483659" r:id="rId7"/>
  </p:sldLayoutIdLst>
  <p:txStyles>
    <p:titleStyle>
      <a:lvl1pPr algn="ctr" defTabSz="121911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67" indent="-457167" algn="l" defTabSz="1219110" rtl="0" eaLnBrk="1" latinLnBrk="1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26" indent="-380972" algn="l" defTabSz="1219110" rtl="0" eaLnBrk="1" latinLnBrk="1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887" indent="-304776" algn="l" defTabSz="121911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40" indent="-304776" algn="l" defTabSz="1219110" rtl="0" eaLnBrk="1" latinLnBrk="1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2994" indent="-304776" algn="l" defTabSz="1219110" rtl="0" eaLnBrk="1" latinLnBrk="1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548" indent="-304776" algn="l" defTabSz="121911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121911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121911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121911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1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121911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121911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121911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121911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121911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121911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121911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121911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microsoft.com/office/2007/relationships/hdphoto" Target="../media/hdphoto8.wdp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186AC0-6D0A-4B77-AB0F-1C77DEEC0118}"/>
              </a:ext>
            </a:extLst>
          </p:cNvPr>
          <p:cNvSpPr txBox="1"/>
          <p:nvPr/>
        </p:nvSpPr>
        <p:spPr>
          <a:xfrm>
            <a:off x="4132245" y="2924944"/>
            <a:ext cx="3840427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Text to Image</a:t>
            </a:r>
            <a:endParaRPr lang="ko-KR" altLang="en-US" sz="2667" dirty="0">
              <a:ln>
                <a:solidFill>
                  <a:schemeClr val="tx1">
                    <a:lumMod val="85000"/>
                    <a:lumOff val="15000"/>
                    <a:alpha val="5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CB89D8-F3AC-4EC2-8808-42C73B0E0849}"/>
              </a:ext>
            </a:extLst>
          </p:cNvPr>
          <p:cNvSpPr/>
          <p:nvPr/>
        </p:nvSpPr>
        <p:spPr>
          <a:xfrm>
            <a:off x="4372488" y="3525113"/>
            <a:ext cx="3523712" cy="378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464A73-681D-430D-87F3-83733D85F2AE}"/>
              </a:ext>
            </a:extLst>
          </p:cNvPr>
          <p:cNvSpPr txBox="1"/>
          <p:nvPr/>
        </p:nvSpPr>
        <p:spPr>
          <a:xfrm>
            <a:off x="4151784" y="3635602"/>
            <a:ext cx="3840427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333" spc="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이성인 </a:t>
            </a:r>
            <a:r>
              <a:rPr lang="ko-KR" altLang="en-US" sz="1333" spc="40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이현승</a:t>
            </a:r>
            <a:r>
              <a:rPr lang="ko-KR" altLang="en-US" sz="1333" spc="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333" spc="40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조지원</a:t>
            </a:r>
            <a:r>
              <a:rPr lang="ko-KR" altLang="en-US" sz="1333" spc="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333" spc="40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최신욱</a:t>
            </a:r>
            <a:r>
              <a:rPr lang="ko-KR" altLang="en-US" sz="1333" spc="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333" spc="40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홍세원</a:t>
            </a:r>
            <a:r>
              <a:rPr lang="ko-KR" altLang="en-US" sz="1333" spc="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10148E5-CD05-40FC-9D2D-F6477E6351AB}"/>
              </a:ext>
            </a:extLst>
          </p:cNvPr>
          <p:cNvGrpSpPr/>
          <p:nvPr/>
        </p:nvGrpSpPr>
        <p:grpSpPr>
          <a:xfrm>
            <a:off x="4312913" y="2607459"/>
            <a:ext cx="3550212" cy="305593"/>
            <a:chOff x="4273983" y="2716664"/>
            <a:chExt cx="3550212" cy="30559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C89C47E-1367-4B72-BAAF-716BA22F28F5}"/>
                </a:ext>
              </a:extLst>
            </p:cNvPr>
            <p:cNvSpPr/>
            <p:nvPr/>
          </p:nvSpPr>
          <p:spPr>
            <a:xfrm>
              <a:off x="4311047" y="2716666"/>
              <a:ext cx="1165348" cy="30559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0620E1-02F6-4D4A-BB6C-FCF6E5827496}"/>
                </a:ext>
              </a:extLst>
            </p:cNvPr>
            <p:cNvSpPr txBox="1"/>
            <p:nvPr/>
          </p:nvSpPr>
          <p:spPr>
            <a:xfrm>
              <a:off x="4273983" y="2716664"/>
              <a:ext cx="1245956" cy="297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33" dirty="0" err="1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Pixir</a:t>
              </a:r>
              <a:endParaRPr lang="ko-KR" altLang="en-US" sz="1333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BF22B31A-4B2E-474E-A352-19A7CD07A481}"/>
                </a:ext>
              </a:extLst>
            </p:cNvPr>
            <p:cNvSpPr/>
            <p:nvPr/>
          </p:nvSpPr>
          <p:spPr>
            <a:xfrm>
              <a:off x="5476395" y="2716666"/>
              <a:ext cx="289383" cy="305591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4BB69D81-B510-4291-BD8C-7987956CCC3A}"/>
                </a:ext>
              </a:extLst>
            </p:cNvPr>
            <p:cNvSpPr/>
            <p:nvPr/>
          </p:nvSpPr>
          <p:spPr>
            <a:xfrm rot="16200000" flipH="1">
              <a:off x="5520223" y="2716951"/>
              <a:ext cx="305020" cy="305591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518DE23-6DE1-42A2-9A13-CF2F0A184C9B}"/>
                </a:ext>
              </a:extLst>
            </p:cNvPr>
            <p:cNvSpPr/>
            <p:nvPr/>
          </p:nvSpPr>
          <p:spPr>
            <a:xfrm>
              <a:off x="5825530" y="2716666"/>
              <a:ext cx="1998665" cy="3055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035F26B-3C10-4931-A162-F24BAE88314A}"/>
                </a:ext>
              </a:extLst>
            </p:cNvPr>
            <p:cNvSpPr txBox="1"/>
            <p:nvPr/>
          </p:nvSpPr>
          <p:spPr>
            <a:xfrm>
              <a:off x="5809253" y="2757699"/>
              <a:ext cx="1998665" cy="256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67" dirty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latin typeface="-윤고딕350" pitchFamily="18" charset="-127"/>
                  <a:ea typeface="-윤고딕350" pitchFamily="18" charset="-127"/>
                </a:rPr>
                <a:t>원하는 스타일로 그려드립니다</a:t>
              </a:r>
              <a:r>
                <a:rPr lang="en-US" altLang="ko-KR" sz="1067" dirty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latin typeface="-윤고딕350" pitchFamily="18" charset="-127"/>
                  <a:ea typeface="-윤고딕350" pitchFamily="18" charset="-127"/>
                </a:rPr>
                <a:t>!</a:t>
              </a:r>
              <a:endParaRPr lang="ko-KR" altLang="en-US" sz="1067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latin typeface="-윤고딕350" pitchFamily="18" charset="-127"/>
                <a:ea typeface="-윤고딕35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2789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7043C3-DC76-4072-A14B-647CFE181F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03.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프로그램 구조</a:t>
            </a:r>
            <a:endParaRPr lang="ko-KR" altLang="en-US" dirty="0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26A9BF11-1911-4D86-A577-BC9C4E1376C2}"/>
              </a:ext>
            </a:extLst>
          </p:cNvPr>
          <p:cNvSpPr/>
          <p:nvPr/>
        </p:nvSpPr>
        <p:spPr>
          <a:xfrm>
            <a:off x="6012240" y="2636912"/>
            <a:ext cx="311536" cy="502387"/>
          </a:xfrm>
          <a:prstGeom prst="downArrow">
            <a:avLst/>
          </a:prstGeom>
          <a:noFill/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13DA37E-C1D0-4D51-879F-998772DB8F8D}"/>
              </a:ext>
            </a:extLst>
          </p:cNvPr>
          <p:cNvCxnSpPr/>
          <p:nvPr/>
        </p:nvCxnSpPr>
        <p:spPr>
          <a:xfrm>
            <a:off x="3556836" y="4139391"/>
            <a:ext cx="491599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9D656F6-5ACD-4683-923C-BACF027C2234}"/>
              </a:ext>
            </a:extLst>
          </p:cNvPr>
          <p:cNvCxnSpPr/>
          <p:nvPr/>
        </p:nvCxnSpPr>
        <p:spPr>
          <a:xfrm>
            <a:off x="9048328" y="4140485"/>
            <a:ext cx="491599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07E9A4C-7A0A-43B7-A66B-DD681B8D17C0}"/>
              </a:ext>
            </a:extLst>
          </p:cNvPr>
          <p:cNvCxnSpPr/>
          <p:nvPr/>
        </p:nvCxnSpPr>
        <p:spPr>
          <a:xfrm>
            <a:off x="6766612" y="4139391"/>
            <a:ext cx="491599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CF5B913-06D3-452B-8245-FBD9E7BFB865}"/>
              </a:ext>
            </a:extLst>
          </p:cNvPr>
          <p:cNvSpPr txBox="1"/>
          <p:nvPr/>
        </p:nvSpPr>
        <p:spPr>
          <a:xfrm>
            <a:off x="4727848" y="2028640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L" panose="02020503020101020101" pitchFamily="18" charset="-127"/>
                <a:ea typeface="서울한강 장체L" panose="02020503020101020101" pitchFamily="18" charset="-127"/>
                <a:cs typeface="조선일보명조" panose="02030304000000000000" pitchFamily="18" charset="-127"/>
              </a:rPr>
              <a:t>“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L" panose="02020503020101020101" pitchFamily="18" charset="-127"/>
                <a:ea typeface="서울한강 장체L" panose="02020503020101020101" pitchFamily="18" charset="-127"/>
                <a:cs typeface="조선일보명조" panose="02030304000000000000" pitchFamily="18" charset="-127"/>
              </a:rPr>
              <a:t>공원에서저글링을하는남자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L" panose="02020503020101020101" pitchFamily="18" charset="-127"/>
                <a:ea typeface="서울한강 장체L" panose="02020503020101020101" pitchFamily="18" charset="-127"/>
                <a:cs typeface="조선일보명조" panose="02030304000000000000" pitchFamily="18" charset="-127"/>
              </a:rPr>
              <a:t>”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서울한강 장체L" panose="02020503020101020101" pitchFamily="18" charset="-127"/>
              <a:ea typeface="서울한강 장체L" panose="020205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2ED661-A478-4417-ACF5-DA3E78E30BDB}"/>
              </a:ext>
            </a:extLst>
          </p:cNvPr>
          <p:cNvSpPr txBox="1"/>
          <p:nvPr/>
        </p:nvSpPr>
        <p:spPr>
          <a:xfrm>
            <a:off x="767408" y="3991738"/>
            <a:ext cx="268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L" panose="02020503020101020101" pitchFamily="18" charset="-127"/>
                <a:ea typeface="서울한강 장체L" panose="02020503020101020101" pitchFamily="18" charset="-127"/>
                <a:cs typeface="조선일보명조" panose="02030304000000000000" pitchFamily="18" charset="-127"/>
              </a:rPr>
              <a:t>“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L" panose="02020503020101020101" pitchFamily="18" charset="-127"/>
                <a:ea typeface="서울한강 장체L" panose="02020503020101020101" pitchFamily="18" charset="-127"/>
                <a:cs typeface="조선일보명조" panose="02030304000000000000" pitchFamily="18" charset="-127"/>
              </a:rPr>
              <a:t>공원에서 </a:t>
            </a:r>
            <a:r>
              <a:rPr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L" panose="02020503020101020101" pitchFamily="18" charset="-127"/>
                <a:ea typeface="서울한강 장체L" panose="02020503020101020101" pitchFamily="18" charset="-127"/>
                <a:cs typeface="조선일보명조" panose="02030304000000000000" pitchFamily="18" charset="-127"/>
              </a:rPr>
              <a:t>저글링을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L" panose="02020503020101020101" pitchFamily="18" charset="-127"/>
                <a:ea typeface="서울한강 장체L" panose="02020503020101020101" pitchFamily="18" charset="-127"/>
                <a:cs typeface="조선일보명조" panose="02030304000000000000" pitchFamily="18" charset="-127"/>
              </a:rPr>
              <a:t> 하는 남자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L" panose="02020503020101020101" pitchFamily="18" charset="-127"/>
                <a:ea typeface="서울한강 장체L" panose="02020503020101020101" pitchFamily="18" charset="-127"/>
                <a:cs typeface="조선일보명조" panose="02030304000000000000" pitchFamily="18" charset="-127"/>
              </a:rPr>
              <a:t>”</a:t>
            </a:r>
            <a:endParaRPr lang="ko-KR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서울한강 장체L" panose="02020503020101020101" pitchFamily="18" charset="-127"/>
              <a:ea typeface="서울한강 장체L" panose="020205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94440E-3603-4112-BF1A-B9650A8B4090}"/>
              </a:ext>
            </a:extLst>
          </p:cNvPr>
          <p:cNvSpPr txBox="1"/>
          <p:nvPr/>
        </p:nvSpPr>
        <p:spPr>
          <a:xfrm>
            <a:off x="4150583" y="3995931"/>
            <a:ext cx="2513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L" panose="02020503020101020101" pitchFamily="18" charset="-127"/>
                <a:ea typeface="서울한강 장체L" panose="02020503020101020101" pitchFamily="18" charset="-127"/>
                <a:cs typeface="조선일보명조" panose="02030304000000000000" pitchFamily="18" charset="-127"/>
              </a:rPr>
              <a:t>[0.0125 0.3421 0.1242 …]</a:t>
            </a:r>
            <a:endParaRPr lang="ko-KR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서울한강 장체L" panose="02020503020101020101" pitchFamily="18" charset="-127"/>
              <a:ea typeface="서울한강 장체L" panose="0202050302010102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94DDF4-13DE-4C4A-B125-13DEA33790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357" y="3409566"/>
            <a:ext cx="1468146" cy="14738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1AE1864-0E0F-4D8E-9F2D-7CB2F8E8BC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752" y="3409566"/>
            <a:ext cx="1468146" cy="148835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양쪽 대괄호 26">
            <a:extLst>
              <a:ext uri="{FF2B5EF4-FFF2-40B4-BE49-F238E27FC236}">
                <a16:creationId xmlns:a16="http://schemas.microsoft.com/office/drawing/2014/main" id="{02FAD2E6-65B5-4AE8-95C5-791AFAC23B80}"/>
              </a:ext>
            </a:extLst>
          </p:cNvPr>
          <p:cNvSpPr/>
          <p:nvPr/>
        </p:nvSpPr>
        <p:spPr>
          <a:xfrm>
            <a:off x="603282" y="3397907"/>
            <a:ext cx="11129452" cy="1648164"/>
          </a:xfrm>
          <a:prstGeom prst="bracketPair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024BB57-EC3E-4B3F-BEC8-FD8AD9069C8A}"/>
              </a:ext>
            </a:extLst>
          </p:cNvPr>
          <p:cNvCxnSpPr>
            <a:cxnSpLocks/>
          </p:cNvCxnSpPr>
          <p:nvPr/>
        </p:nvCxnSpPr>
        <p:spPr>
          <a:xfrm>
            <a:off x="9294127" y="3212976"/>
            <a:ext cx="0" cy="687318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54505359-1BBC-4A03-9E55-9D7E3008EF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132" y="1979912"/>
            <a:ext cx="1500439" cy="99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81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E98A89A2-8D6D-4D19-9835-E5B0B99811EC}"/>
              </a:ext>
            </a:extLst>
          </p:cNvPr>
          <p:cNvSpPr/>
          <p:nvPr/>
        </p:nvSpPr>
        <p:spPr>
          <a:xfrm>
            <a:off x="1559496" y="1916832"/>
            <a:ext cx="8855802" cy="4032448"/>
          </a:xfrm>
          <a:prstGeom prst="rect">
            <a:avLst/>
          </a:prstGeom>
          <a:noFill/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97043C3-DC76-4072-A14B-647CFE181F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4195" y="254003"/>
            <a:ext cx="4224468" cy="350503"/>
          </a:xfrm>
        </p:spPr>
        <p:txBody>
          <a:bodyPr>
            <a:norm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03.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프로그램 구조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_</a:t>
            </a:r>
            <a:r>
              <a:rPr lang="en-US" altLang="ko-KR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Soyspacing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67F11B-28AE-458C-8BC4-D44332685C93}"/>
              </a:ext>
            </a:extLst>
          </p:cNvPr>
          <p:cNvSpPr txBox="1"/>
          <p:nvPr/>
        </p:nvSpPr>
        <p:spPr>
          <a:xfrm>
            <a:off x="1991545" y="2996952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“</a:t>
            </a:r>
            <a:r>
              <a:rPr lang="ko-KR" altLang="en-US" sz="2000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아버지가 방에 들어가신다</a:t>
            </a:r>
            <a:r>
              <a:rPr lang="en-US" altLang="ko-KR" sz="2000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.”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9FBBD3-9BB4-4969-BE15-332FFE1B417C}"/>
              </a:ext>
            </a:extLst>
          </p:cNvPr>
          <p:cNvSpPr txBox="1"/>
          <p:nvPr/>
        </p:nvSpPr>
        <p:spPr>
          <a:xfrm>
            <a:off x="6451051" y="2996952"/>
            <a:ext cx="3437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“</a:t>
            </a:r>
            <a:r>
              <a:rPr lang="ko-KR" altLang="en-US" sz="2000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아버지 가방에 들어가신다</a:t>
            </a:r>
            <a:r>
              <a:rPr lang="en-US" altLang="ko-KR" sz="2000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.”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BA3FAE-CCFA-4E5B-B0B2-18DE81EBD56C}"/>
              </a:ext>
            </a:extLst>
          </p:cNvPr>
          <p:cNvSpPr txBox="1"/>
          <p:nvPr/>
        </p:nvSpPr>
        <p:spPr>
          <a:xfrm>
            <a:off x="8784299" y="6536111"/>
            <a:ext cx="3977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Reference. Github.com/</a:t>
            </a:r>
            <a:r>
              <a:rPr lang="en-US" altLang="ko-KR" sz="1200" dirty="0" err="1">
                <a:solidFill>
                  <a:schemeClr val="bg1">
                    <a:lumMod val="65000"/>
                  </a:schemeClr>
                </a:solidFill>
              </a:rPr>
              <a:t>lovit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altLang="ko-KR" sz="1200" dirty="0" err="1">
                <a:solidFill>
                  <a:schemeClr val="bg1">
                    <a:lumMod val="65000"/>
                  </a:schemeClr>
                </a:solidFill>
              </a:rPr>
              <a:t>soyspacing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/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2" name="object 4">
            <a:extLst>
              <a:ext uri="{FF2B5EF4-FFF2-40B4-BE49-F238E27FC236}">
                <a16:creationId xmlns:a16="http://schemas.microsoft.com/office/drawing/2014/main" id="{D60A56EC-A861-4B7D-9C82-86E3230F4277}"/>
              </a:ext>
            </a:extLst>
          </p:cNvPr>
          <p:cNvSpPr/>
          <p:nvPr/>
        </p:nvSpPr>
        <p:spPr>
          <a:xfrm rot="14377923">
            <a:off x="6123260" y="2061914"/>
            <a:ext cx="45719" cy="478599"/>
          </a:xfrm>
          <a:custGeom>
            <a:avLst/>
            <a:gdLst/>
            <a:ahLst/>
            <a:cxnLst/>
            <a:rect l="l" t="t" r="r" b="b"/>
            <a:pathLst>
              <a:path w="76200" h="902335">
                <a:moveTo>
                  <a:pt x="49529" y="0"/>
                </a:moveTo>
                <a:lnTo>
                  <a:pt x="26669" y="0"/>
                </a:lnTo>
                <a:lnTo>
                  <a:pt x="26669" y="22859"/>
                </a:lnTo>
                <a:lnTo>
                  <a:pt x="49529" y="22859"/>
                </a:lnTo>
                <a:lnTo>
                  <a:pt x="49529" y="0"/>
                </a:lnTo>
                <a:close/>
              </a:path>
              <a:path w="76200" h="902335">
                <a:moveTo>
                  <a:pt x="49529" y="45719"/>
                </a:moveTo>
                <a:lnTo>
                  <a:pt x="26669" y="45719"/>
                </a:lnTo>
                <a:lnTo>
                  <a:pt x="26669" y="68579"/>
                </a:lnTo>
                <a:lnTo>
                  <a:pt x="49529" y="68579"/>
                </a:lnTo>
                <a:lnTo>
                  <a:pt x="49529" y="45719"/>
                </a:lnTo>
                <a:close/>
              </a:path>
              <a:path w="76200" h="902335">
                <a:moveTo>
                  <a:pt x="49529" y="91439"/>
                </a:moveTo>
                <a:lnTo>
                  <a:pt x="26669" y="91439"/>
                </a:lnTo>
                <a:lnTo>
                  <a:pt x="26669" y="114300"/>
                </a:lnTo>
                <a:lnTo>
                  <a:pt x="49529" y="114300"/>
                </a:lnTo>
                <a:lnTo>
                  <a:pt x="49529" y="91439"/>
                </a:lnTo>
                <a:close/>
              </a:path>
              <a:path w="76200" h="902335">
                <a:moveTo>
                  <a:pt x="49529" y="137159"/>
                </a:moveTo>
                <a:lnTo>
                  <a:pt x="26669" y="137159"/>
                </a:lnTo>
                <a:lnTo>
                  <a:pt x="26669" y="160019"/>
                </a:lnTo>
                <a:lnTo>
                  <a:pt x="49529" y="160019"/>
                </a:lnTo>
                <a:lnTo>
                  <a:pt x="49529" y="137159"/>
                </a:lnTo>
                <a:close/>
              </a:path>
              <a:path w="76200" h="902335">
                <a:moveTo>
                  <a:pt x="49529" y="182879"/>
                </a:moveTo>
                <a:lnTo>
                  <a:pt x="26669" y="182879"/>
                </a:lnTo>
                <a:lnTo>
                  <a:pt x="26669" y="205739"/>
                </a:lnTo>
                <a:lnTo>
                  <a:pt x="49529" y="205739"/>
                </a:lnTo>
                <a:lnTo>
                  <a:pt x="49529" y="182879"/>
                </a:lnTo>
                <a:close/>
              </a:path>
              <a:path w="76200" h="902335">
                <a:moveTo>
                  <a:pt x="49529" y="228600"/>
                </a:moveTo>
                <a:lnTo>
                  <a:pt x="26669" y="228600"/>
                </a:lnTo>
                <a:lnTo>
                  <a:pt x="26669" y="251459"/>
                </a:lnTo>
                <a:lnTo>
                  <a:pt x="49529" y="251459"/>
                </a:lnTo>
                <a:lnTo>
                  <a:pt x="49529" y="228600"/>
                </a:lnTo>
                <a:close/>
              </a:path>
              <a:path w="76200" h="902335">
                <a:moveTo>
                  <a:pt x="49529" y="274319"/>
                </a:moveTo>
                <a:lnTo>
                  <a:pt x="26669" y="274319"/>
                </a:lnTo>
                <a:lnTo>
                  <a:pt x="26669" y="297179"/>
                </a:lnTo>
                <a:lnTo>
                  <a:pt x="49529" y="297179"/>
                </a:lnTo>
                <a:lnTo>
                  <a:pt x="49529" y="274319"/>
                </a:lnTo>
                <a:close/>
              </a:path>
              <a:path w="76200" h="902335">
                <a:moveTo>
                  <a:pt x="49529" y="320039"/>
                </a:moveTo>
                <a:lnTo>
                  <a:pt x="26669" y="320039"/>
                </a:lnTo>
                <a:lnTo>
                  <a:pt x="26669" y="342900"/>
                </a:lnTo>
                <a:lnTo>
                  <a:pt x="49529" y="342900"/>
                </a:lnTo>
                <a:lnTo>
                  <a:pt x="49529" y="320039"/>
                </a:lnTo>
                <a:close/>
              </a:path>
              <a:path w="76200" h="902335">
                <a:moveTo>
                  <a:pt x="49529" y="365759"/>
                </a:moveTo>
                <a:lnTo>
                  <a:pt x="26669" y="365759"/>
                </a:lnTo>
                <a:lnTo>
                  <a:pt x="26669" y="388619"/>
                </a:lnTo>
                <a:lnTo>
                  <a:pt x="49529" y="388619"/>
                </a:lnTo>
                <a:lnTo>
                  <a:pt x="49529" y="365759"/>
                </a:lnTo>
                <a:close/>
              </a:path>
              <a:path w="76200" h="902335">
                <a:moveTo>
                  <a:pt x="49529" y="411479"/>
                </a:moveTo>
                <a:lnTo>
                  <a:pt x="26669" y="411479"/>
                </a:lnTo>
                <a:lnTo>
                  <a:pt x="26669" y="434339"/>
                </a:lnTo>
                <a:lnTo>
                  <a:pt x="49529" y="434339"/>
                </a:lnTo>
                <a:lnTo>
                  <a:pt x="49529" y="411479"/>
                </a:lnTo>
                <a:close/>
              </a:path>
              <a:path w="76200" h="902335">
                <a:moveTo>
                  <a:pt x="49529" y="457200"/>
                </a:moveTo>
                <a:lnTo>
                  <a:pt x="26669" y="457200"/>
                </a:lnTo>
                <a:lnTo>
                  <a:pt x="26669" y="480059"/>
                </a:lnTo>
                <a:lnTo>
                  <a:pt x="49529" y="480059"/>
                </a:lnTo>
                <a:lnTo>
                  <a:pt x="49529" y="457200"/>
                </a:lnTo>
                <a:close/>
              </a:path>
              <a:path w="76200" h="902335">
                <a:moveTo>
                  <a:pt x="49529" y="502919"/>
                </a:moveTo>
                <a:lnTo>
                  <a:pt x="26669" y="502919"/>
                </a:lnTo>
                <a:lnTo>
                  <a:pt x="26669" y="525779"/>
                </a:lnTo>
                <a:lnTo>
                  <a:pt x="49529" y="525779"/>
                </a:lnTo>
                <a:lnTo>
                  <a:pt x="49529" y="502919"/>
                </a:lnTo>
                <a:close/>
              </a:path>
              <a:path w="76200" h="902335">
                <a:moveTo>
                  <a:pt x="49529" y="548639"/>
                </a:moveTo>
                <a:lnTo>
                  <a:pt x="26669" y="548639"/>
                </a:lnTo>
                <a:lnTo>
                  <a:pt x="26669" y="571500"/>
                </a:lnTo>
                <a:lnTo>
                  <a:pt x="49529" y="571500"/>
                </a:lnTo>
                <a:lnTo>
                  <a:pt x="49529" y="548639"/>
                </a:lnTo>
                <a:close/>
              </a:path>
              <a:path w="76200" h="902335">
                <a:moveTo>
                  <a:pt x="49529" y="594359"/>
                </a:moveTo>
                <a:lnTo>
                  <a:pt x="26669" y="594359"/>
                </a:lnTo>
                <a:lnTo>
                  <a:pt x="26669" y="617219"/>
                </a:lnTo>
                <a:lnTo>
                  <a:pt x="49529" y="617219"/>
                </a:lnTo>
                <a:lnTo>
                  <a:pt x="49529" y="594359"/>
                </a:lnTo>
                <a:close/>
              </a:path>
              <a:path w="76200" h="902335">
                <a:moveTo>
                  <a:pt x="49529" y="640079"/>
                </a:moveTo>
                <a:lnTo>
                  <a:pt x="26669" y="640079"/>
                </a:lnTo>
                <a:lnTo>
                  <a:pt x="26669" y="662939"/>
                </a:lnTo>
                <a:lnTo>
                  <a:pt x="49529" y="662939"/>
                </a:lnTo>
                <a:lnTo>
                  <a:pt x="49529" y="640079"/>
                </a:lnTo>
                <a:close/>
              </a:path>
              <a:path w="76200" h="902335">
                <a:moveTo>
                  <a:pt x="49529" y="685800"/>
                </a:moveTo>
                <a:lnTo>
                  <a:pt x="26669" y="685800"/>
                </a:lnTo>
                <a:lnTo>
                  <a:pt x="26669" y="708659"/>
                </a:lnTo>
                <a:lnTo>
                  <a:pt x="49529" y="708659"/>
                </a:lnTo>
                <a:lnTo>
                  <a:pt x="49529" y="685800"/>
                </a:lnTo>
                <a:close/>
              </a:path>
              <a:path w="76200" h="902335">
                <a:moveTo>
                  <a:pt x="49529" y="731519"/>
                </a:moveTo>
                <a:lnTo>
                  <a:pt x="26669" y="731519"/>
                </a:lnTo>
                <a:lnTo>
                  <a:pt x="26669" y="754379"/>
                </a:lnTo>
                <a:lnTo>
                  <a:pt x="49529" y="754379"/>
                </a:lnTo>
                <a:lnTo>
                  <a:pt x="49529" y="731519"/>
                </a:lnTo>
                <a:close/>
              </a:path>
              <a:path w="76200" h="902335">
                <a:moveTo>
                  <a:pt x="49529" y="777239"/>
                </a:moveTo>
                <a:lnTo>
                  <a:pt x="26669" y="777239"/>
                </a:lnTo>
                <a:lnTo>
                  <a:pt x="26669" y="800099"/>
                </a:lnTo>
                <a:lnTo>
                  <a:pt x="49529" y="800099"/>
                </a:lnTo>
                <a:lnTo>
                  <a:pt x="49529" y="777239"/>
                </a:lnTo>
                <a:close/>
              </a:path>
              <a:path w="76200" h="902335">
                <a:moveTo>
                  <a:pt x="26669" y="828308"/>
                </a:moveTo>
                <a:lnTo>
                  <a:pt x="23252" y="828996"/>
                </a:lnTo>
                <a:lnTo>
                  <a:pt x="11144" y="837152"/>
                </a:lnTo>
                <a:lnTo>
                  <a:pt x="2988" y="849260"/>
                </a:lnTo>
                <a:lnTo>
                  <a:pt x="0" y="864107"/>
                </a:lnTo>
                <a:lnTo>
                  <a:pt x="2988" y="878955"/>
                </a:lnTo>
                <a:lnTo>
                  <a:pt x="11144" y="891063"/>
                </a:lnTo>
                <a:lnTo>
                  <a:pt x="23252" y="899219"/>
                </a:lnTo>
                <a:lnTo>
                  <a:pt x="38100" y="902207"/>
                </a:lnTo>
                <a:lnTo>
                  <a:pt x="52947" y="899219"/>
                </a:lnTo>
                <a:lnTo>
                  <a:pt x="65055" y="891063"/>
                </a:lnTo>
                <a:lnTo>
                  <a:pt x="73211" y="878955"/>
                </a:lnTo>
                <a:lnTo>
                  <a:pt x="76200" y="864107"/>
                </a:lnTo>
                <a:lnTo>
                  <a:pt x="73211" y="849260"/>
                </a:lnTo>
                <a:lnTo>
                  <a:pt x="70893" y="845819"/>
                </a:lnTo>
                <a:lnTo>
                  <a:pt x="26669" y="845819"/>
                </a:lnTo>
                <a:lnTo>
                  <a:pt x="26669" y="828308"/>
                </a:lnTo>
                <a:close/>
              </a:path>
              <a:path w="76200" h="902335">
                <a:moveTo>
                  <a:pt x="38100" y="826007"/>
                </a:moveTo>
                <a:lnTo>
                  <a:pt x="26669" y="828308"/>
                </a:lnTo>
                <a:lnTo>
                  <a:pt x="26669" y="845819"/>
                </a:lnTo>
                <a:lnTo>
                  <a:pt x="49529" y="845819"/>
                </a:lnTo>
                <a:lnTo>
                  <a:pt x="49529" y="828308"/>
                </a:lnTo>
                <a:lnTo>
                  <a:pt x="38100" y="826007"/>
                </a:lnTo>
                <a:close/>
              </a:path>
              <a:path w="76200" h="902335">
                <a:moveTo>
                  <a:pt x="49529" y="828308"/>
                </a:moveTo>
                <a:lnTo>
                  <a:pt x="49529" y="845819"/>
                </a:lnTo>
                <a:lnTo>
                  <a:pt x="70893" y="845819"/>
                </a:lnTo>
                <a:lnTo>
                  <a:pt x="65055" y="837152"/>
                </a:lnTo>
                <a:lnTo>
                  <a:pt x="52947" y="828996"/>
                </a:lnTo>
                <a:lnTo>
                  <a:pt x="49529" y="828308"/>
                </a:lnTo>
                <a:close/>
              </a:path>
              <a:path w="76200" h="902335">
                <a:moveTo>
                  <a:pt x="49529" y="822959"/>
                </a:moveTo>
                <a:lnTo>
                  <a:pt x="26669" y="822959"/>
                </a:lnTo>
                <a:lnTo>
                  <a:pt x="26669" y="828308"/>
                </a:lnTo>
                <a:lnTo>
                  <a:pt x="38100" y="826007"/>
                </a:lnTo>
                <a:lnTo>
                  <a:pt x="49529" y="826007"/>
                </a:lnTo>
                <a:lnTo>
                  <a:pt x="49529" y="822959"/>
                </a:lnTo>
                <a:close/>
              </a:path>
              <a:path w="76200" h="902335">
                <a:moveTo>
                  <a:pt x="49529" y="826007"/>
                </a:moveTo>
                <a:lnTo>
                  <a:pt x="38100" y="826007"/>
                </a:lnTo>
                <a:lnTo>
                  <a:pt x="49529" y="828308"/>
                </a:lnTo>
                <a:lnTo>
                  <a:pt x="49529" y="8260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DE02128-6022-4849-8073-37C3B58B26A5}"/>
              </a:ext>
            </a:extLst>
          </p:cNvPr>
          <p:cNvSpPr/>
          <p:nvPr/>
        </p:nvSpPr>
        <p:spPr>
          <a:xfrm>
            <a:off x="6351418" y="1882438"/>
            <a:ext cx="17075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가독성 문제 </a:t>
            </a:r>
            <a:endParaRPr lang="en-US" altLang="ko-KR" dirty="0">
              <a:ln>
                <a:solidFill>
                  <a:srgbClr val="FF9966">
                    <a:alpha val="1000"/>
                  </a:srgbClr>
                </a:solidFill>
              </a:ln>
              <a:solidFill>
                <a:schemeClr val="bg1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AEC44AD-EED2-4DE8-8A69-390CA78E4519}"/>
              </a:ext>
            </a:extLst>
          </p:cNvPr>
          <p:cNvSpPr txBox="1"/>
          <p:nvPr/>
        </p:nvSpPr>
        <p:spPr>
          <a:xfrm>
            <a:off x="129547" y="1316255"/>
            <a:ext cx="297633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 err="1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Soyspacing</a:t>
            </a:r>
            <a:endParaRPr lang="ko-KR" altLang="en-US" sz="2667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58630D-29ED-4712-8FCD-20C37EFDD69B}"/>
              </a:ext>
            </a:extLst>
          </p:cNvPr>
          <p:cNvSpPr txBox="1"/>
          <p:nvPr/>
        </p:nvSpPr>
        <p:spPr>
          <a:xfrm>
            <a:off x="4223793" y="2355720"/>
            <a:ext cx="3437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“</a:t>
            </a:r>
            <a:r>
              <a:rPr lang="ko-KR" altLang="en-US" sz="2000" dirty="0" err="1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아버지가방에들어가신다</a:t>
            </a:r>
            <a:r>
              <a:rPr lang="en-US" altLang="ko-KR" sz="2800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.”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ED846117-BE70-4AD3-A893-34F49B2827F8}"/>
              </a:ext>
            </a:extLst>
          </p:cNvPr>
          <p:cNvCxnSpPr>
            <a:cxnSpLocks/>
          </p:cNvCxnSpPr>
          <p:nvPr/>
        </p:nvCxnSpPr>
        <p:spPr>
          <a:xfrm>
            <a:off x="5892701" y="4193369"/>
            <a:ext cx="0" cy="163777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아래쪽 화살표 4">
            <a:extLst>
              <a:ext uri="{FF2B5EF4-FFF2-40B4-BE49-F238E27FC236}">
                <a16:creationId xmlns:a16="http://schemas.microsoft.com/office/drawing/2014/main" id="{F02EBD45-C8DE-4E76-AB05-ABB0BD14265C}"/>
              </a:ext>
            </a:extLst>
          </p:cNvPr>
          <p:cNvSpPr/>
          <p:nvPr/>
        </p:nvSpPr>
        <p:spPr>
          <a:xfrm rot="16200000">
            <a:off x="4235517" y="3656748"/>
            <a:ext cx="306770" cy="38986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A130FEB-30B2-4742-AE7C-4C7D88E8FD40}"/>
              </a:ext>
            </a:extLst>
          </p:cNvPr>
          <p:cNvSpPr/>
          <p:nvPr/>
        </p:nvSpPr>
        <p:spPr>
          <a:xfrm>
            <a:off x="4583832" y="3640610"/>
            <a:ext cx="30697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n>
                  <a:solidFill>
                    <a:srgbClr val="FF9966">
                      <a:alpha val="1000"/>
                    </a:srgbClr>
                  </a:solidFill>
                </a:ln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-윤고딕340" panose="02030504000101010101" pitchFamily="18" charset="-127"/>
                <a:ea typeface="-윤고딕340" panose="02030504000101010101" pitchFamily="18" charset="-127"/>
              </a:rPr>
              <a:t>Tokenization</a:t>
            </a:r>
            <a:r>
              <a:rPr lang="en-US" altLang="ko-KR" sz="600" dirty="0">
                <a:ln>
                  <a:solidFill>
                    <a:srgbClr val="FF9966">
                      <a:alpha val="1000"/>
                    </a:srgbClr>
                  </a:solidFill>
                </a:ln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ko-KR" altLang="en-US" sz="2000" dirty="0">
                <a:ln>
                  <a:solidFill>
                    <a:srgbClr val="FF9966">
                      <a:alpha val="1000"/>
                    </a:srgb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에 영향을 줌</a:t>
            </a:r>
            <a:endParaRPr lang="en-US" altLang="ko-KR" sz="2000" dirty="0">
              <a:ln>
                <a:solidFill>
                  <a:srgbClr val="FF9966">
                    <a:alpha val="1000"/>
                  </a:srgbClr>
                </a:solidFill>
              </a:ln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2682AFB-9539-4DDA-A707-261435BD9CB2}"/>
              </a:ext>
            </a:extLst>
          </p:cNvPr>
          <p:cNvGrpSpPr/>
          <p:nvPr/>
        </p:nvGrpSpPr>
        <p:grpSpPr>
          <a:xfrm>
            <a:off x="2179683" y="4257972"/>
            <a:ext cx="3139745" cy="1291179"/>
            <a:chOff x="2179683" y="4257972"/>
            <a:chExt cx="3139745" cy="129117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D16DF91-BC69-4085-90BC-C9A7F5FF14C1}"/>
                </a:ext>
              </a:extLst>
            </p:cNvPr>
            <p:cNvSpPr txBox="1"/>
            <p:nvPr/>
          </p:nvSpPr>
          <p:spPr>
            <a:xfrm>
              <a:off x="2179683" y="5153975"/>
              <a:ext cx="864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n>
                    <a:solidFill>
                      <a:srgbClr val="FF9966">
                        <a:alpha val="100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아버지</a:t>
              </a:r>
              <a:endParaRPr lang="en-US" altLang="ko-KR" sz="1800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A0A1C9-C423-4453-AD0E-547CDB571C16}"/>
                </a:ext>
              </a:extLst>
            </p:cNvPr>
            <p:cNvSpPr txBox="1"/>
            <p:nvPr/>
          </p:nvSpPr>
          <p:spPr>
            <a:xfrm>
              <a:off x="3226792" y="5149041"/>
              <a:ext cx="3766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FF9966">
                        <a:alpha val="1000"/>
                      </a:srgb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방</a:t>
              </a:r>
              <a:endParaRPr lang="en-US" altLang="ko-KR" sz="2000" b="1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A9E8BB-15CD-469A-BD32-4EB4EC12A02D}"/>
                </a:ext>
              </a:extLst>
            </p:cNvPr>
            <p:cNvSpPr txBox="1"/>
            <p:nvPr/>
          </p:nvSpPr>
          <p:spPr>
            <a:xfrm>
              <a:off x="3786433" y="5150358"/>
              <a:ext cx="864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n>
                    <a:solidFill>
                      <a:srgbClr val="FF9966">
                        <a:alpha val="100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들어가</a:t>
              </a:r>
              <a:endParaRPr lang="en-US" altLang="ko-KR" sz="1800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BA4CE11-3843-4713-AC9C-DB3BE2323471}"/>
                </a:ext>
              </a:extLst>
            </p:cNvPr>
            <p:cNvSpPr txBox="1"/>
            <p:nvPr/>
          </p:nvSpPr>
          <p:spPr>
            <a:xfrm>
              <a:off x="4646807" y="5153975"/>
              <a:ext cx="6726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err="1">
                  <a:ln>
                    <a:solidFill>
                      <a:srgbClr val="FF9966">
                        <a:alpha val="100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ㄴ다</a:t>
              </a:r>
              <a:endParaRPr lang="en-US" altLang="ko-KR" sz="1800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3A3078A-0A62-423F-B5E3-1DDF7BEDE057}"/>
                </a:ext>
              </a:extLst>
            </p:cNvPr>
            <p:cNvGrpSpPr/>
            <p:nvPr/>
          </p:nvGrpSpPr>
          <p:grpSpPr>
            <a:xfrm>
              <a:off x="3129897" y="4257972"/>
              <a:ext cx="1259603" cy="534096"/>
              <a:chOff x="3215680" y="3553596"/>
              <a:chExt cx="1259603" cy="534096"/>
            </a:xfrm>
          </p:grpSpPr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ADD5038D-FA50-4B97-A142-9E66028E72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5203" y="3827497"/>
                <a:ext cx="0" cy="260195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6D421FC-D815-4AC8-8D8B-6DF052A40A78}"/>
                  </a:ext>
                </a:extLst>
              </p:cNvPr>
              <p:cNvSpPr txBox="1"/>
              <p:nvPr/>
            </p:nvSpPr>
            <p:spPr>
              <a:xfrm>
                <a:off x="3215680" y="3553596"/>
                <a:ext cx="12596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65000"/>
                      </a:schemeClr>
                    </a:solidFill>
                  </a:rPr>
                  <a:t>tokenization</a:t>
                </a:r>
                <a:endParaRPr lang="ko-KR" alt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24B2B04-4DAA-470F-AD42-B03D348C773F}"/>
              </a:ext>
            </a:extLst>
          </p:cNvPr>
          <p:cNvGrpSpPr/>
          <p:nvPr/>
        </p:nvGrpSpPr>
        <p:grpSpPr>
          <a:xfrm>
            <a:off x="6512842" y="4233642"/>
            <a:ext cx="3327909" cy="1296389"/>
            <a:chOff x="6512842" y="4233642"/>
            <a:chExt cx="3327909" cy="1296389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EA4C79B5-1874-420B-9AF5-8971923FC9F7}"/>
                </a:ext>
              </a:extLst>
            </p:cNvPr>
            <p:cNvGrpSpPr/>
            <p:nvPr/>
          </p:nvGrpSpPr>
          <p:grpSpPr>
            <a:xfrm>
              <a:off x="7503824" y="4233642"/>
              <a:ext cx="1259603" cy="534096"/>
              <a:chOff x="3215680" y="3553596"/>
              <a:chExt cx="1259603" cy="534096"/>
            </a:xfrm>
          </p:grpSpPr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FAF20203-DAAC-428B-9BDD-342E7611DF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5203" y="3827497"/>
                <a:ext cx="0" cy="260195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4350C74-1E66-41D0-BCE6-971E2E800A3B}"/>
                  </a:ext>
                </a:extLst>
              </p:cNvPr>
              <p:cNvSpPr txBox="1"/>
              <p:nvPr/>
            </p:nvSpPr>
            <p:spPr>
              <a:xfrm>
                <a:off x="3215680" y="3553596"/>
                <a:ext cx="12596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65000"/>
                      </a:schemeClr>
                    </a:solidFill>
                  </a:rPr>
                  <a:t>tokenization</a:t>
                </a:r>
                <a:endParaRPr lang="ko-KR" alt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319B765-130A-4C18-8A23-6D91565C9A8C}"/>
                </a:ext>
              </a:extLst>
            </p:cNvPr>
            <p:cNvSpPr txBox="1"/>
            <p:nvPr/>
          </p:nvSpPr>
          <p:spPr>
            <a:xfrm>
              <a:off x="6512842" y="5132519"/>
              <a:ext cx="864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n>
                    <a:solidFill>
                      <a:srgbClr val="FF9966">
                        <a:alpha val="100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아버지</a:t>
              </a:r>
              <a:endParaRPr lang="en-US" altLang="ko-KR" sz="1800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8B4D52B-8347-456A-B7EC-395747024F64}"/>
                </a:ext>
              </a:extLst>
            </p:cNvPr>
            <p:cNvSpPr txBox="1"/>
            <p:nvPr/>
          </p:nvSpPr>
          <p:spPr>
            <a:xfrm>
              <a:off x="7519032" y="5129921"/>
              <a:ext cx="6726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FF9966">
                        <a:alpha val="1000"/>
                      </a:srgb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가방</a:t>
              </a:r>
              <a:endParaRPr lang="en-US" altLang="ko-KR" sz="2000" b="1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7CA7DDB-BD86-4E65-B974-35C2776AE18D}"/>
                </a:ext>
              </a:extLst>
            </p:cNvPr>
            <p:cNvSpPr txBox="1"/>
            <p:nvPr/>
          </p:nvSpPr>
          <p:spPr>
            <a:xfrm>
              <a:off x="8331385" y="5148873"/>
              <a:ext cx="864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n>
                    <a:solidFill>
                      <a:srgbClr val="FF9966">
                        <a:alpha val="100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들어가</a:t>
              </a:r>
              <a:endParaRPr lang="en-US" altLang="ko-KR" sz="1800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A5BDC19-850B-401F-8CDC-A4DB28BEDC77}"/>
                </a:ext>
              </a:extLst>
            </p:cNvPr>
            <p:cNvSpPr txBox="1"/>
            <p:nvPr/>
          </p:nvSpPr>
          <p:spPr>
            <a:xfrm>
              <a:off x="9168130" y="5148873"/>
              <a:ext cx="6726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err="1">
                  <a:ln>
                    <a:solidFill>
                      <a:srgbClr val="FF9966">
                        <a:alpha val="100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ㄴ다</a:t>
              </a:r>
              <a:endParaRPr lang="en-US" altLang="ko-KR" sz="1800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80F5EBE-43F3-4651-AA2A-5B15B18AEEED}"/>
              </a:ext>
            </a:extLst>
          </p:cNvPr>
          <p:cNvGrpSpPr/>
          <p:nvPr/>
        </p:nvGrpSpPr>
        <p:grpSpPr>
          <a:xfrm>
            <a:off x="7548194" y="5085184"/>
            <a:ext cx="852062" cy="424484"/>
            <a:chOff x="7461014" y="7061551"/>
            <a:chExt cx="852062" cy="42448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8E0B71F-E46C-4C78-AC1B-17AAA732A2EE}"/>
                </a:ext>
              </a:extLst>
            </p:cNvPr>
            <p:cNvSpPr/>
            <p:nvPr/>
          </p:nvSpPr>
          <p:spPr>
            <a:xfrm>
              <a:off x="7461014" y="7066805"/>
              <a:ext cx="672611" cy="419230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925189-64DE-4D76-BA72-F4EFEA370F62}"/>
                </a:ext>
              </a:extLst>
            </p:cNvPr>
            <p:cNvSpPr txBox="1"/>
            <p:nvPr/>
          </p:nvSpPr>
          <p:spPr>
            <a:xfrm>
              <a:off x="7519032" y="7061551"/>
              <a:ext cx="7940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rgbClr val="FF9966">
                        <a:alpha val="1000"/>
                      </a:srgb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bag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94AB39A-C953-4ECB-93F4-55046DB2E18C}"/>
              </a:ext>
            </a:extLst>
          </p:cNvPr>
          <p:cNvGrpSpPr/>
          <p:nvPr/>
        </p:nvGrpSpPr>
        <p:grpSpPr>
          <a:xfrm>
            <a:off x="3035685" y="5129921"/>
            <a:ext cx="825995" cy="448064"/>
            <a:chOff x="2984132" y="6858000"/>
            <a:chExt cx="825995" cy="44806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159F43F-E80B-48F7-AB11-526B2DD62E52}"/>
                </a:ext>
              </a:extLst>
            </p:cNvPr>
            <p:cNvSpPr/>
            <p:nvPr/>
          </p:nvSpPr>
          <p:spPr>
            <a:xfrm>
              <a:off x="2984132" y="6879942"/>
              <a:ext cx="794044" cy="426122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B8D035D-9A81-4A40-ADCD-EAE36235B9E3}"/>
                </a:ext>
              </a:extLst>
            </p:cNvPr>
            <p:cNvSpPr txBox="1"/>
            <p:nvPr/>
          </p:nvSpPr>
          <p:spPr>
            <a:xfrm>
              <a:off x="3016083" y="6858000"/>
              <a:ext cx="7940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rgbClr val="FF9966">
                        <a:alpha val="1000"/>
                      </a:srgb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room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495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4" grpId="0"/>
      <p:bldP spid="42" grpId="0" animBg="1"/>
      <p:bldP spid="45" grpId="0"/>
      <p:bldP spid="61" grpId="0" animBg="1"/>
      <p:bldP spid="6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7043C3-DC76-4072-A14B-647CFE181F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4195" y="254003"/>
            <a:ext cx="4224468" cy="350503"/>
          </a:xfrm>
        </p:spPr>
        <p:txBody>
          <a:bodyPr>
            <a:norm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03.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프로그램 구조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_</a:t>
            </a:r>
            <a:r>
              <a:rPr lang="en-US" altLang="ko-KR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Soyspacing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A3E166-FD9B-422E-9DEA-F8FFE8CD1589}"/>
              </a:ext>
            </a:extLst>
          </p:cNvPr>
          <p:cNvSpPr/>
          <p:nvPr/>
        </p:nvSpPr>
        <p:spPr>
          <a:xfrm>
            <a:off x="1413254" y="2348880"/>
            <a:ext cx="10576269" cy="1936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72" indent="-38097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102,960</a:t>
            </a:r>
            <a:r>
              <a:rPr lang="ko-KR" altLang="en-US" sz="1800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개의 </a:t>
            </a:r>
            <a:r>
              <a:rPr lang="en-US" altLang="ko-KR" sz="2800" b="1" dirty="0" err="1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KorQuAD</a:t>
            </a:r>
            <a:r>
              <a:rPr lang="en-US" altLang="ko-KR" sz="2800" b="1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data</a:t>
            </a:r>
            <a:r>
              <a:rPr lang="ko-KR" altLang="en-US" sz="1800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를 학습시킴 </a:t>
            </a:r>
            <a:endParaRPr lang="en-US" altLang="ko-KR" sz="1800" dirty="0">
              <a:ln>
                <a:solidFill>
                  <a:srgbClr val="FF9966">
                    <a:alpha val="1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380972" indent="-38097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 err="1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KorQuAD</a:t>
            </a:r>
            <a:r>
              <a:rPr lang="en-US" altLang="ko-KR" sz="1800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data</a:t>
            </a:r>
            <a:r>
              <a:rPr lang="ko-KR" altLang="en-US" sz="1800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를 통해 학습이 되지 않은 문장에 대해 </a:t>
            </a:r>
            <a:r>
              <a:rPr lang="ko-KR" altLang="en-US" sz="2800" b="1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띄어쓰기</a:t>
            </a:r>
            <a:r>
              <a:rPr lang="ko-KR" altLang="en-US" sz="1800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2800" b="1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규칙 적용</a:t>
            </a:r>
            <a:endParaRPr lang="en-US" altLang="ko-KR" sz="2800" b="1" dirty="0">
              <a:ln>
                <a:solidFill>
                  <a:srgbClr val="FF9966">
                    <a:alpha val="100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&gt;&gt; </a:t>
            </a:r>
            <a:r>
              <a:rPr lang="en-US" altLang="ko-KR" sz="2800" b="1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Korean space corrector </a:t>
            </a:r>
            <a:r>
              <a:rPr lang="ko-KR" altLang="en-US" sz="1800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객체 생성</a:t>
            </a:r>
            <a:r>
              <a:rPr lang="en-US" altLang="ko-KR" sz="1800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0BEDDA-4CF0-42F8-98B4-42ADFBD994FF}"/>
              </a:ext>
            </a:extLst>
          </p:cNvPr>
          <p:cNvSpPr txBox="1"/>
          <p:nvPr/>
        </p:nvSpPr>
        <p:spPr>
          <a:xfrm>
            <a:off x="7920206" y="6537603"/>
            <a:ext cx="3928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Reference. http://aiopen.etri.re.kr/service_dataset.php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B4F7278-B024-40EA-84D6-7FC550B97F35}"/>
              </a:ext>
            </a:extLst>
          </p:cNvPr>
          <p:cNvSpPr txBox="1"/>
          <p:nvPr/>
        </p:nvSpPr>
        <p:spPr>
          <a:xfrm>
            <a:off x="623392" y="1702098"/>
            <a:ext cx="963886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67" dirty="0" err="1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Soyspacing</a:t>
            </a:r>
            <a:endParaRPr lang="ko-KR" altLang="en-US" sz="2667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1C5FDC-9B2B-4348-BFB7-E9B013D896F4}"/>
              </a:ext>
            </a:extLst>
          </p:cNvPr>
          <p:cNvSpPr txBox="1"/>
          <p:nvPr/>
        </p:nvSpPr>
        <p:spPr>
          <a:xfrm>
            <a:off x="2100446" y="4957358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L" panose="02020503020101020101" pitchFamily="18" charset="-127"/>
                <a:ea typeface="서울한강 장체L" panose="02020503020101020101" pitchFamily="18" charset="-127"/>
                <a:cs typeface="조선일보명조" panose="02030304000000000000" pitchFamily="18" charset="-127"/>
              </a:rPr>
              <a:t>“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L" panose="02020503020101020101" pitchFamily="18" charset="-127"/>
                <a:ea typeface="서울한강 장체L" panose="02020503020101020101" pitchFamily="18" charset="-127"/>
                <a:cs typeface="조선일보명조" panose="02030304000000000000" pitchFamily="18" charset="-127"/>
              </a:rPr>
              <a:t>개가저글링을한다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L" panose="02020503020101020101" pitchFamily="18" charset="-127"/>
                <a:ea typeface="서울한강 장체L" panose="02020503020101020101" pitchFamily="18" charset="-127"/>
                <a:cs typeface="조선일보명조" panose="02030304000000000000" pitchFamily="18" charset="-127"/>
              </a:rPr>
              <a:t>”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서울한강 장체L" panose="02020503020101020101" pitchFamily="18" charset="-127"/>
              <a:ea typeface="서울한강 장체L" panose="020205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55BFCE-CABE-4CA7-8647-657C4683077E}"/>
              </a:ext>
            </a:extLst>
          </p:cNvPr>
          <p:cNvSpPr txBox="1"/>
          <p:nvPr/>
        </p:nvSpPr>
        <p:spPr>
          <a:xfrm>
            <a:off x="4881090" y="4957358"/>
            <a:ext cx="227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L" panose="02020503020101020101" pitchFamily="18" charset="-127"/>
                <a:ea typeface="서울한강 장체L" panose="02020503020101020101" pitchFamily="18" charset="-127"/>
                <a:cs typeface="조선일보명조" panose="02030304000000000000" pitchFamily="18" charset="-127"/>
              </a:rPr>
              <a:t>“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L" panose="02020503020101020101" pitchFamily="18" charset="-127"/>
                <a:ea typeface="서울한강 장체L" panose="02020503020101020101" pitchFamily="18" charset="-127"/>
                <a:cs typeface="조선일보명조" panose="02030304000000000000" pitchFamily="18" charset="-127"/>
              </a:rPr>
              <a:t>개가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L" panose="02020503020101020101" pitchFamily="18" charset="-127"/>
                <a:ea typeface="서울한강 장체L" panose="02020503020101020101" pitchFamily="18" charset="-127"/>
                <a:cs typeface="조선일보명조" panose="02030304000000000000" pitchFamily="18" charset="-127"/>
              </a:rPr>
              <a:t>저글링을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L" panose="02020503020101020101" pitchFamily="18" charset="-127"/>
                <a:ea typeface="서울한강 장체L" panose="02020503020101020101" pitchFamily="18" charset="-127"/>
                <a:cs typeface="조선일보명조" panose="02030304000000000000" pitchFamily="18" charset="-127"/>
              </a:rPr>
              <a:t> 한다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L" panose="02020503020101020101" pitchFamily="18" charset="-127"/>
                <a:ea typeface="서울한강 장체L" panose="02020503020101020101" pitchFamily="18" charset="-127"/>
                <a:cs typeface="조선일보명조" panose="02030304000000000000" pitchFamily="18" charset="-127"/>
              </a:rPr>
              <a:t>”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서울한강 장체L" panose="02020503020101020101" pitchFamily="18" charset="-127"/>
              <a:ea typeface="서울한강 장체L" panose="0202050302010102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F999E85-4881-4775-8924-DF60CF55A2C9}"/>
              </a:ext>
            </a:extLst>
          </p:cNvPr>
          <p:cNvGrpSpPr/>
          <p:nvPr/>
        </p:nvGrpSpPr>
        <p:grpSpPr>
          <a:xfrm>
            <a:off x="8040078" y="4430998"/>
            <a:ext cx="2664434" cy="1452828"/>
            <a:chOff x="7920206" y="4430998"/>
            <a:chExt cx="2664434" cy="14528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34BB614-C4CC-415F-BED4-3BD517AB8F18}"/>
                </a:ext>
              </a:extLst>
            </p:cNvPr>
            <p:cNvSpPr txBox="1"/>
            <p:nvPr/>
          </p:nvSpPr>
          <p:spPr>
            <a:xfrm>
              <a:off x="7920344" y="4430998"/>
              <a:ext cx="26642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한강 장체L" panose="02020503020101020101" pitchFamily="18" charset="-127"/>
                  <a:ea typeface="서울한강 장체L" panose="02020503020101020101" pitchFamily="18" charset="-127"/>
                  <a:cs typeface="조선일보명조" panose="02030304000000000000" pitchFamily="18" charset="-127"/>
                </a:rPr>
                <a:t>개가      </a:t>
              </a:r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서울한강 장체L" panose="02020503020101020101" pitchFamily="18" charset="-127"/>
                  <a:ea typeface="서울한강 장체L" panose="02020503020101020101" pitchFamily="18" charset="-127"/>
                  <a:cs typeface="조선일보명조" panose="02030304000000000000" pitchFamily="18" charset="-127"/>
                  <a:sym typeface="Wingdings" panose="05000000000000000000" pitchFamily="2" charset="2"/>
                </a:rPr>
                <a:t>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한강 장체L" panose="02020503020101020101" pitchFamily="18" charset="-127"/>
                  <a:ea typeface="서울한강 장체L" panose="02020503020101020101" pitchFamily="18" charset="-127"/>
                  <a:cs typeface="조선일보명조" panose="02030304000000000000" pitchFamily="18" charset="-127"/>
                  <a:sym typeface="Wingdings" panose="05000000000000000000" pitchFamily="2" charset="2"/>
                </a:rPr>
                <a:t>   0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L" panose="02020503020101020101" pitchFamily="18" charset="-127"/>
                <a:ea typeface="서울한강 장체L" panose="02020503020101020101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DC696C-8795-4BD2-97C4-B91C137DA307}"/>
                </a:ext>
              </a:extLst>
            </p:cNvPr>
            <p:cNvSpPr txBox="1"/>
            <p:nvPr/>
          </p:nvSpPr>
          <p:spPr>
            <a:xfrm>
              <a:off x="7920206" y="4957357"/>
              <a:ext cx="26642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한강 장체L" panose="02020503020101020101" pitchFamily="18" charset="-127"/>
                  <a:ea typeface="서울한강 장체L" panose="02020503020101020101" pitchFamily="18" charset="-127"/>
                  <a:cs typeface="조선일보명조" panose="02030304000000000000" pitchFamily="18" charset="-127"/>
                </a:rPr>
                <a:t>저글링을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한강 장체L" panose="02020503020101020101" pitchFamily="18" charset="-127"/>
                  <a:ea typeface="서울한강 장체L" panose="02020503020101020101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서울한강 장체L" panose="02020503020101020101" pitchFamily="18" charset="-127"/>
                  <a:ea typeface="서울한강 장체L" panose="02020503020101020101" pitchFamily="18" charset="-127"/>
                  <a:cs typeface="조선일보명조" panose="02030304000000000000" pitchFamily="18" charset="-127"/>
                  <a:sym typeface="Wingdings" panose="05000000000000000000" pitchFamily="2" charset="2"/>
                </a:rPr>
                <a:t>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한강 장체L" panose="02020503020101020101" pitchFamily="18" charset="-127"/>
                  <a:ea typeface="서울한강 장체L" panose="02020503020101020101" pitchFamily="18" charset="-127"/>
                  <a:cs typeface="조선일보명조" panose="02030304000000000000" pitchFamily="18" charset="-127"/>
                  <a:sym typeface="Wingdings" panose="05000000000000000000" pitchFamily="2" charset="2"/>
                </a:rPr>
                <a:t>   1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L" panose="02020503020101020101" pitchFamily="18" charset="-127"/>
                <a:ea typeface="서울한강 장체L" panose="02020503020101020101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F5054A-3269-420E-9E21-79BB01433B12}"/>
                </a:ext>
              </a:extLst>
            </p:cNvPr>
            <p:cNvSpPr txBox="1"/>
            <p:nvPr/>
          </p:nvSpPr>
          <p:spPr>
            <a:xfrm>
              <a:off x="7920206" y="5483716"/>
              <a:ext cx="26642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한강 장체L" panose="02020503020101020101" pitchFamily="18" charset="-127"/>
                  <a:ea typeface="서울한강 장체L" panose="02020503020101020101" pitchFamily="18" charset="-127"/>
                  <a:cs typeface="조선일보명조" panose="02030304000000000000" pitchFamily="18" charset="-127"/>
                </a:rPr>
                <a:t>한다      </a:t>
              </a:r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서울한강 장체L" panose="02020503020101020101" pitchFamily="18" charset="-127"/>
                  <a:ea typeface="서울한강 장체L" panose="02020503020101020101" pitchFamily="18" charset="-127"/>
                  <a:cs typeface="조선일보명조" panose="02030304000000000000" pitchFamily="18" charset="-127"/>
                  <a:sym typeface="Wingdings" panose="05000000000000000000" pitchFamily="2" charset="2"/>
                </a:rPr>
                <a:t>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한강 장체L" panose="02020503020101020101" pitchFamily="18" charset="-127"/>
                  <a:ea typeface="서울한강 장체L" panose="02020503020101020101" pitchFamily="18" charset="-127"/>
                  <a:cs typeface="조선일보명조" panose="02030304000000000000" pitchFamily="18" charset="-127"/>
                  <a:sym typeface="Wingdings" panose="05000000000000000000" pitchFamily="2" charset="2"/>
                </a:rPr>
                <a:t>   2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L" panose="02020503020101020101" pitchFamily="18" charset="-127"/>
                <a:ea typeface="서울한강 장체L" panose="02020503020101020101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19" name="아래쪽 화살표 4">
            <a:extLst>
              <a:ext uri="{FF2B5EF4-FFF2-40B4-BE49-F238E27FC236}">
                <a16:creationId xmlns:a16="http://schemas.microsoft.com/office/drawing/2014/main" id="{525FED9B-2181-4029-9A29-86755EA8B3EB}"/>
              </a:ext>
            </a:extLst>
          </p:cNvPr>
          <p:cNvSpPr/>
          <p:nvPr/>
        </p:nvSpPr>
        <p:spPr>
          <a:xfrm rot="16200000">
            <a:off x="4344419" y="4962483"/>
            <a:ext cx="306770" cy="389860"/>
          </a:xfrm>
          <a:prstGeom prst="downArrow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20" name="아래쪽 화살표 4">
            <a:extLst>
              <a:ext uri="{FF2B5EF4-FFF2-40B4-BE49-F238E27FC236}">
                <a16:creationId xmlns:a16="http://schemas.microsoft.com/office/drawing/2014/main" id="{C8E79918-6E9D-430F-B3D9-FB9F39A757B3}"/>
              </a:ext>
            </a:extLst>
          </p:cNvPr>
          <p:cNvSpPr/>
          <p:nvPr/>
        </p:nvSpPr>
        <p:spPr>
          <a:xfrm rot="16200000">
            <a:off x="7385687" y="4962483"/>
            <a:ext cx="306770" cy="389860"/>
          </a:xfrm>
          <a:prstGeom prst="downArrow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</p:spTree>
    <p:extLst>
      <p:ext uri="{BB962C8B-B14F-4D97-AF65-F5344CB8AC3E}">
        <p14:creationId xmlns:p14="http://schemas.microsoft.com/office/powerpoint/2010/main" val="3324355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7043C3-DC76-4072-A14B-647CFE181F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4195" y="254003"/>
            <a:ext cx="4224468" cy="350503"/>
          </a:xfrm>
        </p:spPr>
        <p:txBody>
          <a:bodyPr>
            <a:norm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03.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프로그램 구조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_BERT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A3E166-FD9B-422E-9DEA-F8FFE8CD1589}"/>
              </a:ext>
            </a:extLst>
          </p:cNvPr>
          <p:cNvSpPr/>
          <p:nvPr/>
        </p:nvSpPr>
        <p:spPr>
          <a:xfrm>
            <a:off x="911424" y="2427133"/>
            <a:ext cx="3082342" cy="465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anose="02030304000000000000" pitchFamily="18" charset="-127"/>
              </a:rPr>
              <a:t>“</a:t>
            </a:r>
            <a:r>
              <a:rPr lang="ko-KR" altLang="en-US" sz="1800" b="1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anose="02030304000000000000" pitchFamily="18" charset="-127"/>
              </a:rPr>
              <a:t>아버지가 방에 들어가신다</a:t>
            </a:r>
            <a:r>
              <a:rPr lang="en-US" altLang="ko-KR" sz="1800" b="1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anose="02030304000000000000" pitchFamily="18" charset="-127"/>
              </a:rPr>
              <a:t>.”</a:t>
            </a:r>
            <a:endParaRPr lang="en-US" altLang="ko-KR" sz="1600" b="1" dirty="0">
              <a:ln>
                <a:solidFill>
                  <a:srgbClr val="FF9966">
                    <a:alpha val="100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0BEDDA-4CF0-42F8-98B4-42ADFBD994FF}"/>
              </a:ext>
            </a:extLst>
          </p:cNvPr>
          <p:cNvSpPr txBox="1"/>
          <p:nvPr/>
        </p:nvSpPr>
        <p:spPr>
          <a:xfrm>
            <a:off x="7920206" y="6537603"/>
            <a:ext cx="3928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Reference. http://aiopen.etri.re.kr/service_dataset.php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B4F7278-B024-40EA-84D6-7FC550B97F35}"/>
              </a:ext>
            </a:extLst>
          </p:cNvPr>
          <p:cNvSpPr txBox="1"/>
          <p:nvPr/>
        </p:nvSpPr>
        <p:spPr>
          <a:xfrm>
            <a:off x="119336" y="1268760"/>
            <a:ext cx="963886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BERT(Bidirectional Encoder Representation Transformer)</a:t>
            </a:r>
            <a:endParaRPr lang="ko-KR" altLang="en-US" sz="2667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E949CE-3B81-4A93-842E-03FD1070D0BF}"/>
              </a:ext>
            </a:extLst>
          </p:cNvPr>
          <p:cNvSpPr/>
          <p:nvPr/>
        </p:nvSpPr>
        <p:spPr>
          <a:xfrm>
            <a:off x="4429739" y="2427132"/>
            <a:ext cx="3455021" cy="465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anose="02030304000000000000" pitchFamily="18" charset="-127"/>
              </a:rPr>
              <a:t>“</a:t>
            </a:r>
            <a:r>
              <a:rPr lang="ko-KR" altLang="en-US" sz="1800" b="1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anose="02030304000000000000" pitchFamily="18" charset="-127"/>
              </a:rPr>
              <a:t>아버지가 방을 리모델링 하신다</a:t>
            </a:r>
            <a:r>
              <a:rPr lang="en-US" altLang="ko-KR" sz="1800" b="1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anose="02030304000000000000" pitchFamily="18" charset="-127"/>
              </a:rPr>
              <a:t>.”</a:t>
            </a:r>
            <a:endParaRPr lang="en-US" altLang="ko-KR" sz="1600" b="1" dirty="0">
              <a:ln>
                <a:solidFill>
                  <a:srgbClr val="FF9966">
                    <a:alpha val="100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BF6FCB1-BB76-4CA5-A8D9-A9BFE6652663}"/>
              </a:ext>
            </a:extLst>
          </p:cNvPr>
          <p:cNvSpPr/>
          <p:nvPr/>
        </p:nvSpPr>
        <p:spPr>
          <a:xfrm>
            <a:off x="8320739" y="2420888"/>
            <a:ext cx="3046665" cy="465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anose="02030304000000000000" pitchFamily="18" charset="-127"/>
              </a:rPr>
              <a:t>“</a:t>
            </a:r>
            <a:r>
              <a:rPr lang="ko-KR" altLang="en-US" sz="1800" b="1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anose="02030304000000000000" pitchFamily="18" charset="-127"/>
              </a:rPr>
              <a:t>아버지가 방에서 나오신다</a:t>
            </a:r>
            <a:r>
              <a:rPr lang="en-US" altLang="ko-KR" sz="1800" b="1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anose="02030304000000000000" pitchFamily="18" charset="-127"/>
              </a:rPr>
              <a:t>.”</a:t>
            </a:r>
            <a:endParaRPr lang="en-US" altLang="ko-KR" sz="1600" b="1" dirty="0">
              <a:ln>
                <a:solidFill>
                  <a:srgbClr val="FF9966">
                    <a:alpha val="100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BC8CE68-FC7F-4228-A70E-9CF3592FFB25}"/>
              </a:ext>
            </a:extLst>
          </p:cNvPr>
          <p:cNvSpPr/>
          <p:nvPr/>
        </p:nvSpPr>
        <p:spPr>
          <a:xfrm>
            <a:off x="1271464" y="3946174"/>
            <a:ext cx="2148646" cy="465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anose="02030304000000000000" pitchFamily="18" charset="-127"/>
              </a:rPr>
              <a:t>아버지 방 들어간다</a:t>
            </a:r>
            <a:endParaRPr lang="en-US" altLang="ko-KR" sz="1600" b="1" dirty="0">
              <a:ln>
                <a:solidFill>
                  <a:srgbClr val="FF9966">
                    <a:alpha val="100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9E2EE0-BCA0-4C6D-87D4-C7EF08EFDCE1}"/>
              </a:ext>
            </a:extLst>
          </p:cNvPr>
          <p:cNvSpPr/>
          <p:nvPr/>
        </p:nvSpPr>
        <p:spPr>
          <a:xfrm>
            <a:off x="5082035" y="3946173"/>
            <a:ext cx="2580694" cy="465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anose="02030304000000000000" pitchFamily="18" charset="-127"/>
              </a:rPr>
              <a:t>아버지 </a:t>
            </a:r>
            <a:r>
              <a:rPr lang="ko-KR" altLang="en-US" sz="1800" b="1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anose="02030304000000000000" pitchFamily="18" charset="-127"/>
              </a:rPr>
              <a:t>방 리모델링한다</a:t>
            </a:r>
            <a:endParaRPr lang="en-US" altLang="ko-KR" sz="1600" b="1" dirty="0">
              <a:ln>
                <a:solidFill>
                  <a:srgbClr val="FF9966">
                    <a:alpha val="100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3C5FE56-CF7D-4951-9462-6ED533790713}"/>
              </a:ext>
            </a:extLst>
          </p:cNvPr>
          <p:cNvSpPr/>
          <p:nvPr/>
        </p:nvSpPr>
        <p:spPr>
          <a:xfrm>
            <a:off x="9048328" y="3942085"/>
            <a:ext cx="2580694" cy="465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anose="02030304000000000000" pitchFamily="18" charset="-127"/>
              </a:rPr>
              <a:t>아버지 방 나온다</a:t>
            </a:r>
            <a:endParaRPr lang="en-US" altLang="ko-KR" sz="1600" b="1" dirty="0">
              <a:ln>
                <a:solidFill>
                  <a:srgbClr val="FF9966">
                    <a:alpha val="100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966FF5-2E23-4638-BC79-A469592DF5B3}"/>
              </a:ext>
            </a:extLst>
          </p:cNvPr>
          <p:cNvSpPr/>
          <p:nvPr/>
        </p:nvSpPr>
        <p:spPr>
          <a:xfrm>
            <a:off x="1798709" y="5252228"/>
            <a:ext cx="2148646" cy="465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anose="02030304000000000000" pitchFamily="18" charset="-127"/>
              </a:rPr>
              <a:t>[0, 1, 2]</a:t>
            </a:r>
            <a:endParaRPr lang="en-US" altLang="ko-KR" sz="1600" b="1" dirty="0">
              <a:ln>
                <a:solidFill>
                  <a:srgbClr val="FF9966">
                    <a:alpha val="100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C3D5707-AEBE-4347-AA3D-A31812E3BCDC}"/>
              </a:ext>
            </a:extLst>
          </p:cNvPr>
          <p:cNvSpPr/>
          <p:nvPr/>
        </p:nvSpPr>
        <p:spPr>
          <a:xfrm>
            <a:off x="5735960" y="5252229"/>
            <a:ext cx="2148646" cy="465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anose="02030304000000000000" pitchFamily="18" charset="-127"/>
              </a:rPr>
              <a:t>[0, 1, 3]</a:t>
            </a:r>
            <a:endParaRPr lang="en-US" altLang="ko-KR" sz="1600" b="1" dirty="0">
              <a:ln>
                <a:solidFill>
                  <a:srgbClr val="FF9966">
                    <a:alpha val="100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19DA90-D99F-4AB3-86F8-DB4813483E6F}"/>
              </a:ext>
            </a:extLst>
          </p:cNvPr>
          <p:cNvSpPr/>
          <p:nvPr/>
        </p:nvSpPr>
        <p:spPr>
          <a:xfrm>
            <a:off x="9336360" y="5252228"/>
            <a:ext cx="2148646" cy="465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anose="02030304000000000000" pitchFamily="18" charset="-127"/>
              </a:rPr>
              <a:t>[0, 1, 4]</a:t>
            </a:r>
            <a:endParaRPr lang="en-US" altLang="ko-KR" sz="1600" b="1" dirty="0">
              <a:ln>
                <a:solidFill>
                  <a:srgbClr val="FF9966">
                    <a:alpha val="100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4" name="아래쪽 화살표 4">
            <a:extLst>
              <a:ext uri="{FF2B5EF4-FFF2-40B4-BE49-F238E27FC236}">
                <a16:creationId xmlns:a16="http://schemas.microsoft.com/office/drawing/2014/main" id="{4978CB08-EB7B-4052-9715-5946E51F9164}"/>
              </a:ext>
            </a:extLst>
          </p:cNvPr>
          <p:cNvSpPr/>
          <p:nvPr/>
        </p:nvSpPr>
        <p:spPr>
          <a:xfrm>
            <a:off x="2192402" y="3389303"/>
            <a:ext cx="306770" cy="389860"/>
          </a:xfrm>
          <a:prstGeom prst="downArrow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498545D-CB32-412B-BA0C-3BFFCB330D0F}"/>
              </a:ext>
            </a:extLst>
          </p:cNvPr>
          <p:cNvCxnSpPr/>
          <p:nvPr/>
        </p:nvCxnSpPr>
        <p:spPr>
          <a:xfrm>
            <a:off x="4223792" y="2420888"/>
            <a:ext cx="0" cy="354151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6ADDFB4-390A-46BD-8BD3-A37EAA9356FE}"/>
              </a:ext>
            </a:extLst>
          </p:cNvPr>
          <p:cNvCxnSpPr/>
          <p:nvPr/>
        </p:nvCxnSpPr>
        <p:spPr>
          <a:xfrm>
            <a:off x="8256240" y="2420888"/>
            <a:ext cx="0" cy="354151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아래쪽 화살표 4">
            <a:extLst>
              <a:ext uri="{FF2B5EF4-FFF2-40B4-BE49-F238E27FC236}">
                <a16:creationId xmlns:a16="http://schemas.microsoft.com/office/drawing/2014/main" id="{0E011B16-0792-4526-8EBA-73BFBD46934C}"/>
              </a:ext>
            </a:extLst>
          </p:cNvPr>
          <p:cNvSpPr/>
          <p:nvPr/>
        </p:nvSpPr>
        <p:spPr>
          <a:xfrm>
            <a:off x="2192402" y="4738262"/>
            <a:ext cx="306770" cy="389860"/>
          </a:xfrm>
          <a:prstGeom prst="downArrow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22" name="아래쪽 화살표 4">
            <a:extLst>
              <a:ext uri="{FF2B5EF4-FFF2-40B4-BE49-F238E27FC236}">
                <a16:creationId xmlns:a16="http://schemas.microsoft.com/office/drawing/2014/main" id="{7096A5D4-CA1F-4280-9F19-D0C4EC0A754C}"/>
              </a:ext>
            </a:extLst>
          </p:cNvPr>
          <p:cNvSpPr/>
          <p:nvPr/>
        </p:nvSpPr>
        <p:spPr>
          <a:xfrm>
            <a:off x="6096000" y="3389303"/>
            <a:ext cx="306770" cy="389860"/>
          </a:xfrm>
          <a:prstGeom prst="downArrow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23" name="아래쪽 화살표 4">
            <a:extLst>
              <a:ext uri="{FF2B5EF4-FFF2-40B4-BE49-F238E27FC236}">
                <a16:creationId xmlns:a16="http://schemas.microsoft.com/office/drawing/2014/main" id="{085759CA-9B92-4BCE-82BA-07F266C4F534}"/>
              </a:ext>
            </a:extLst>
          </p:cNvPr>
          <p:cNvSpPr/>
          <p:nvPr/>
        </p:nvSpPr>
        <p:spPr>
          <a:xfrm>
            <a:off x="6096000" y="4738262"/>
            <a:ext cx="306770" cy="389860"/>
          </a:xfrm>
          <a:prstGeom prst="downArrow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24" name="아래쪽 화살표 4">
            <a:extLst>
              <a:ext uri="{FF2B5EF4-FFF2-40B4-BE49-F238E27FC236}">
                <a16:creationId xmlns:a16="http://schemas.microsoft.com/office/drawing/2014/main" id="{1CE09492-6645-49C2-92DA-C0EF062B8583}"/>
              </a:ext>
            </a:extLst>
          </p:cNvPr>
          <p:cNvSpPr/>
          <p:nvPr/>
        </p:nvSpPr>
        <p:spPr>
          <a:xfrm>
            <a:off x="9685561" y="3389303"/>
            <a:ext cx="306770" cy="389860"/>
          </a:xfrm>
          <a:prstGeom prst="downArrow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25" name="아래쪽 화살표 4">
            <a:extLst>
              <a:ext uri="{FF2B5EF4-FFF2-40B4-BE49-F238E27FC236}">
                <a16:creationId xmlns:a16="http://schemas.microsoft.com/office/drawing/2014/main" id="{F6A99784-298E-4820-9F45-2D3B6840C2F0}"/>
              </a:ext>
            </a:extLst>
          </p:cNvPr>
          <p:cNvSpPr/>
          <p:nvPr/>
        </p:nvSpPr>
        <p:spPr>
          <a:xfrm>
            <a:off x="9685561" y="4738262"/>
            <a:ext cx="306770" cy="389860"/>
          </a:xfrm>
          <a:prstGeom prst="downArrow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</p:spTree>
    <p:extLst>
      <p:ext uri="{BB962C8B-B14F-4D97-AF65-F5344CB8AC3E}">
        <p14:creationId xmlns:p14="http://schemas.microsoft.com/office/powerpoint/2010/main" val="3400567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7043C3-DC76-4072-A14B-647CFE181F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4195" y="254003"/>
            <a:ext cx="4224468" cy="350503"/>
          </a:xfrm>
        </p:spPr>
        <p:txBody>
          <a:bodyPr>
            <a:norm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03.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프로그램 구조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_BERT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0BEDDA-4CF0-42F8-98B4-42ADFBD994FF}"/>
              </a:ext>
            </a:extLst>
          </p:cNvPr>
          <p:cNvSpPr txBox="1"/>
          <p:nvPr/>
        </p:nvSpPr>
        <p:spPr>
          <a:xfrm>
            <a:off x="7920206" y="6537603"/>
            <a:ext cx="3928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Reference. http://aiopen.etri.re.kr/service_dataset.php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AD08867-6771-4F8A-971A-79F2DB407772}"/>
              </a:ext>
            </a:extLst>
          </p:cNvPr>
          <p:cNvGrpSpPr/>
          <p:nvPr/>
        </p:nvGrpSpPr>
        <p:grpSpPr>
          <a:xfrm>
            <a:off x="431371" y="1124745"/>
            <a:ext cx="11521280" cy="5088567"/>
            <a:chOff x="708760" y="1347126"/>
            <a:chExt cx="8784976" cy="527480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581DCD2-19EB-4D08-9510-A5B8E32C880D}"/>
                </a:ext>
              </a:extLst>
            </p:cNvPr>
            <p:cNvGrpSpPr/>
            <p:nvPr/>
          </p:nvGrpSpPr>
          <p:grpSpPr>
            <a:xfrm>
              <a:off x="911453" y="1347126"/>
              <a:ext cx="8327236" cy="492898"/>
              <a:chOff x="733930" y="1398494"/>
              <a:chExt cx="10738117" cy="537882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7C46885C-F748-4910-8F19-534D270E4323}"/>
                  </a:ext>
                </a:extLst>
              </p:cNvPr>
              <p:cNvSpPr/>
              <p:nvPr/>
            </p:nvSpPr>
            <p:spPr>
              <a:xfrm>
                <a:off x="733930" y="1398494"/>
                <a:ext cx="3128621" cy="53788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한국어분석 태스크</a:t>
                </a:r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의미역인식 성능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: 85.77%)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2E0B994D-94C3-413C-801F-19C52EF9609A}"/>
                  </a:ext>
                </a:extLst>
              </p:cNvPr>
              <p:cNvSpPr/>
              <p:nvPr/>
            </p:nvSpPr>
            <p:spPr>
              <a:xfrm>
                <a:off x="4538678" y="1398494"/>
                <a:ext cx="3128621" cy="53788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기계 독해 태스크</a:t>
                </a:r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ko-KR" sz="1400" dirty="0" err="1">
                    <a:solidFill>
                      <a:schemeClr val="tx1"/>
                    </a:solidFill>
                  </a:rPr>
                  <a:t>KorQuAD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dev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셋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: 94.18%)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9B3AB1C1-F6D5-4AF3-AB81-D362818F1FED}"/>
                  </a:ext>
                </a:extLst>
              </p:cNvPr>
              <p:cNvSpPr/>
              <p:nvPr/>
            </p:nvSpPr>
            <p:spPr>
              <a:xfrm>
                <a:off x="8343426" y="1398494"/>
                <a:ext cx="3128621" cy="53788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문장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문서분류 태스크</a:t>
                </a:r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단락 재순위화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: 73.73%)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42E9AAD-4EEF-49D0-85B8-B3FA944CFE4A}"/>
                </a:ext>
              </a:extLst>
            </p:cNvPr>
            <p:cNvGrpSpPr/>
            <p:nvPr/>
          </p:nvGrpSpPr>
          <p:grpSpPr>
            <a:xfrm>
              <a:off x="828474" y="3778213"/>
              <a:ext cx="8493196" cy="1979113"/>
              <a:chOff x="995134" y="3778211"/>
              <a:chExt cx="10201733" cy="1979113"/>
            </a:xfrm>
          </p:grpSpPr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A06CA011-8C27-456D-8590-E3171DC3D242}"/>
                  </a:ext>
                </a:extLst>
              </p:cNvPr>
              <p:cNvCxnSpPr>
                <a:cxnSpLocks/>
                <a:stCxn id="44" idx="0"/>
                <a:endCxn id="56" idx="2"/>
              </p:cNvCxnSpPr>
              <p:nvPr/>
            </p:nvCxnSpPr>
            <p:spPr>
              <a:xfrm flipV="1">
                <a:off x="1573530" y="4271109"/>
                <a:ext cx="5174434" cy="99975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A11DB800-262B-4086-A6CE-9C7BC8180787}"/>
                  </a:ext>
                </a:extLst>
              </p:cNvPr>
              <p:cNvCxnSpPr>
                <a:cxnSpLocks/>
                <a:stCxn id="45" idx="0"/>
                <a:endCxn id="56" idx="2"/>
              </p:cNvCxnSpPr>
              <p:nvPr/>
            </p:nvCxnSpPr>
            <p:spPr>
              <a:xfrm flipV="1">
                <a:off x="2877456" y="4271109"/>
                <a:ext cx="3870508" cy="99975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9D7E51E8-F7C8-4256-AD64-364117A45E9E}"/>
                  </a:ext>
                </a:extLst>
              </p:cNvPr>
              <p:cNvCxnSpPr>
                <a:cxnSpLocks/>
                <a:stCxn id="46" idx="0"/>
                <a:endCxn id="56" idx="2"/>
              </p:cNvCxnSpPr>
              <p:nvPr/>
            </p:nvCxnSpPr>
            <p:spPr>
              <a:xfrm flipV="1">
                <a:off x="4140111" y="4271109"/>
                <a:ext cx="2607853" cy="99331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78081028-0686-4CE0-B4FF-7A16EC9F3335}"/>
                  </a:ext>
                </a:extLst>
              </p:cNvPr>
              <p:cNvCxnSpPr>
                <a:cxnSpLocks/>
                <a:stCxn id="47" idx="0"/>
                <a:endCxn id="56" idx="2"/>
              </p:cNvCxnSpPr>
              <p:nvPr/>
            </p:nvCxnSpPr>
            <p:spPr>
              <a:xfrm flipV="1">
                <a:off x="5444038" y="4271109"/>
                <a:ext cx="1303926" cy="99331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7954AC1E-28A7-4B93-BE10-10BD7217B5A1}"/>
                  </a:ext>
                </a:extLst>
              </p:cNvPr>
              <p:cNvCxnSpPr>
                <a:cxnSpLocks/>
                <a:stCxn id="48" idx="0"/>
                <a:endCxn id="56" idx="2"/>
              </p:cNvCxnSpPr>
              <p:nvPr/>
            </p:nvCxnSpPr>
            <p:spPr>
              <a:xfrm flipV="1">
                <a:off x="6747964" y="4271109"/>
                <a:ext cx="0" cy="99975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화살표 연결선 36">
                <a:extLst>
                  <a:ext uri="{FF2B5EF4-FFF2-40B4-BE49-F238E27FC236}">
                    <a16:creationId xmlns:a16="http://schemas.microsoft.com/office/drawing/2014/main" id="{C050B43B-217E-4C71-9763-225B2E91C3EA}"/>
                  </a:ext>
                </a:extLst>
              </p:cNvPr>
              <p:cNvCxnSpPr>
                <a:cxnSpLocks/>
                <a:stCxn id="49" idx="0"/>
                <a:endCxn id="56" idx="2"/>
              </p:cNvCxnSpPr>
              <p:nvPr/>
            </p:nvCxnSpPr>
            <p:spPr>
              <a:xfrm flipH="1" flipV="1">
                <a:off x="6747964" y="4271109"/>
                <a:ext cx="1303926" cy="99975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BA9E1FD0-D04B-435C-8C77-007263062A21}"/>
                  </a:ext>
                </a:extLst>
              </p:cNvPr>
              <p:cNvCxnSpPr>
                <a:cxnSpLocks/>
                <a:stCxn id="50" idx="0"/>
                <a:endCxn id="56" idx="2"/>
              </p:cNvCxnSpPr>
              <p:nvPr/>
            </p:nvCxnSpPr>
            <p:spPr>
              <a:xfrm flipH="1" flipV="1">
                <a:off x="6747964" y="4271109"/>
                <a:ext cx="2566581" cy="99331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A477D950-E590-4082-B5EB-EA286D503E35}"/>
                  </a:ext>
                </a:extLst>
              </p:cNvPr>
              <p:cNvCxnSpPr>
                <a:cxnSpLocks/>
                <a:stCxn id="51" idx="0"/>
                <a:endCxn id="56" idx="2"/>
              </p:cNvCxnSpPr>
              <p:nvPr/>
            </p:nvCxnSpPr>
            <p:spPr>
              <a:xfrm flipH="1" flipV="1">
                <a:off x="6747964" y="4271109"/>
                <a:ext cx="3870508" cy="99331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D4FBE98B-FB48-4F83-B30B-8302239E006E}"/>
                  </a:ext>
                </a:extLst>
              </p:cNvPr>
              <p:cNvGrpSpPr/>
              <p:nvPr/>
            </p:nvGrpSpPr>
            <p:grpSpPr>
              <a:xfrm>
                <a:off x="995134" y="3778211"/>
                <a:ext cx="10201733" cy="492898"/>
                <a:chOff x="993228" y="2720312"/>
                <a:chExt cx="10566736" cy="545004"/>
              </a:xfrm>
            </p:grpSpPr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E806F620-35D2-4A9D-A88D-FB03631D7076}"/>
                    </a:ext>
                  </a:extLst>
                </p:cNvPr>
                <p:cNvSpPr/>
                <p:nvPr/>
              </p:nvSpPr>
              <p:spPr>
                <a:xfrm>
                  <a:off x="993228" y="2727434"/>
                  <a:ext cx="1198179" cy="53788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</a:rPr>
                    <a:t>한국어</a:t>
                  </a:r>
                  <a:r>
                    <a:rPr lang="en-US" altLang="ko-KR" sz="1400" dirty="0">
                      <a:solidFill>
                        <a:schemeClr val="tx1"/>
                      </a:solidFill>
                    </a:rPr>
                    <a:t>/</a:t>
                  </a:r>
                </a:p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</a:rPr>
                    <a:t>고유명사</a:t>
                  </a:r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7D09DC71-3B4E-4DD6-926F-07B70DCA0432}"/>
                    </a:ext>
                  </a:extLst>
                </p:cNvPr>
                <p:cNvSpPr/>
                <p:nvPr/>
              </p:nvSpPr>
              <p:spPr>
                <a:xfrm>
                  <a:off x="2343807" y="2727434"/>
                  <a:ext cx="1198179" cy="53788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rgbClr val="FF0000"/>
                      </a:solidFill>
                    </a:rPr>
                    <a:t>단어</a:t>
                  </a:r>
                  <a:r>
                    <a:rPr lang="en-US" altLang="ko-KR" sz="1400" dirty="0">
                      <a:solidFill>
                        <a:srgbClr val="FF0000"/>
                      </a:solidFill>
                    </a:rPr>
                    <a:t>/</a:t>
                  </a:r>
                </a:p>
                <a:p>
                  <a:pPr algn="ctr"/>
                  <a:r>
                    <a:rPr lang="ko-KR" altLang="en-US" sz="1400" dirty="0">
                      <a:solidFill>
                        <a:srgbClr val="FF0000"/>
                      </a:solidFill>
                    </a:rPr>
                    <a:t>일반명사</a:t>
                  </a:r>
                </a:p>
              </p:txBody>
            </p:sp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568B6D8C-9729-44DE-8EAE-5FC935065680}"/>
                    </a:ext>
                  </a:extLst>
                </p:cNvPr>
                <p:cNvSpPr/>
                <p:nvPr/>
              </p:nvSpPr>
              <p:spPr>
                <a:xfrm>
                  <a:off x="3651638" y="2720312"/>
                  <a:ext cx="1198179" cy="53788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rgbClr val="FF0000"/>
                      </a:solidFill>
                    </a:rPr>
                    <a:t>는</a:t>
                  </a:r>
                  <a:r>
                    <a:rPr lang="en-US" altLang="ko-KR" sz="1400" dirty="0">
                      <a:solidFill>
                        <a:srgbClr val="FF0000"/>
                      </a:solidFill>
                    </a:rPr>
                    <a:t>/</a:t>
                  </a:r>
                </a:p>
                <a:p>
                  <a:pPr algn="ctr"/>
                  <a:r>
                    <a:rPr lang="ko-KR" altLang="en-US" sz="1400" dirty="0">
                      <a:solidFill>
                        <a:srgbClr val="FF0000"/>
                      </a:solidFill>
                    </a:rPr>
                    <a:t>보조사</a:t>
                  </a:r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AEA1AFB5-9D14-41E7-9BB9-A6A85A498AE0}"/>
                    </a:ext>
                  </a:extLst>
                </p:cNvPr>
                <p:cNvSpPr/>
                <p:nvPr/>
              </p:nvSpPr>
              <p:spPr>
                <a:xfrm>
                  <a:off x="5002217" y="2720312"/>
                  <a:ext cx="1198179" cy="53788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</a:rPr>
                    <a:t>-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65F60A79-8988-48D8-825E-AA59A9CB0AD7}"/>
                    </a:ext>
                  </a:extLst>
                </p:cNvPr>
                <p:cNvSpPr/>
                <p:nvPr/>
              </p:nvSpPr>
              <p:spPr>
                <a:xfrm>
                  <a:off x="6352796" y="2727434"/>
                  <a:ext cx="1198179" cy="53788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rgbClr val="FF0000"/>
                      </a:solidFill>
                    </a:rPr>
                    <a:t>구성</a:t>
                  </a:r>
                  <a:r>
                    <a:rPr lang="en-US" altLang="ko-KR" sz="1400" dirty="0">
                      <a:solidFill>
                        <a:srgbClr val="FF0000"/>
                      </a:solidFill>
                    </a:rPr>
                    <a:t>/</a:t>
                  </a:r>
                </a:p>
                <a:p>
                  <a:pPr algn="ctr"/>
                  <a:r>
                    <a:rPr lang="ko-KR" altLang="en-US" sz="1400" dirty="0">
                      <a:solidFill>
                        <a:srgbClr val="FF0000"/>
                      </a:solidFill>
                    </a:rPr>
                    <a:t>일반명사</a:t>
                  </a:r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B1F5A381-5E8E-461B-849E-02B6510253E1}"/>
                    </a:ext>
                  </a:extLst>
                </p:cNvPr>
                <p:cNvSpPr/>
                <p:nvPr/>
              </p:nvSpPr>
              <p:spPr>
                <a:xfrm>
                  <a:off x="7703375" y="2727434"/>
                  <a:ext cx="1198179" cy="53788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rgbClr val="FF0000"/>
                      </a:solidFill>
                    </a:rPr>
                    <a:t>되</a:t>
                  </a:r>
                  <a:r>
                    <a:rPr lang="en-US" altLang="ko-KR" sz="1400" dirty="0">
                      <a:solidFill>
                        <a:srgbClr val="FF0000"/>
                      </a:solidFill>
                    </a:rPr>
                    <a:t>/</a:t>
                  </a:r>
                </a:p>
                <a:p>
                  <a:pPr algn="ctr"/>
                  <a:r>
                    <a:rPr lang="ko-KR" altLang="en-US" sz="1400" dirty="0">
                      <a:solidFill>
                        <a:srgbClr val="FF0000"/>
                      </a:solidFill>
                    </a:rPr>
                    <a:t>접미사</a:t>
                  </a:r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1C060A22-D0CF-4153-99C0-D356E7FFFBEA}"/>
                    </a:ext>
                  </a:extLst>
                </p:cNvPr>
                <p:cNvSpPr/>
                <p:nvPr/>
              </p:nvSpPr>
              <p:spPr>
                <a:xfrm>
                  <a:off x="9011206" y="2720312"/>
                  <a:ext cx="1198179" cy="53788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</a:rPr>
                    <a:t>S</a:t>
                  </a:r>
                  <a:r>
                    <a:rPr lang="ko-KR" altLang="en-US" sz="1400" dirty="0">
                      <a:solidFill>
                        <a:schemeClr val="tx1"/>
                      </a:solidFill>
                    </a:rPr>
                    <a:t>다</a:t>
                  </a:r>
                  <a:r>
                    <a:rPr lang="en-US" altLang="ko-KR" sz="1400" dirty="0">
                      <a:solidFill>
                        <a:schemeClr val="tx1"/>
                      </a:solidFill>
                    </a:rPr>
                    <a:t>/</a:t>
                  </a:r>
                </a:p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</a:rPr>
                    <a:t>종결어미</a:t>
                  </a:r>
                </a:p>
              </p:txBody>
            </p: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55BD8826-7EEC-4775-8E01-967789F34B46}"/>
                    </a:ext>
                  </a:extLst>
                </p:cNvPr>
                <p:cNvSpPr/>
                <p:nvPr/>
              </p:nvSpPr>
              <p:spPr>
                <a:xfrm>
                  <a:off x="10361785" y="2720312"/>
                  <a:ext cx="1198179" cy="53788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</a:rPr>
                    <a:t>./</a:t>
                  </a:r>
                </a:p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</a:rPr>
                    <a:t>마침표</a:t>
                  </a: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60EEF308-D4EF-4F91-9753-5A7DC8578588}"/>
                  </a:ext>
                </a:extLst>
              </p:cNvPr>
              <p:cNvGrpSpPr/>
              <p:nvPr/>
            </p:nvGrpSpPr>
            <p:grpSpPr>
              <a:xfrm>
                <a:off x="995134" y="5264426"/>
                <a:ext cx="10201733" cy="492898"/>
                <a:chOff x="993228" y="3947021"/>
                <a:chExt cx="10566736" cy="545004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56368870-8BA9-48CB-9010-4453629170BB}"/>
                    </a:ext>
                  </a:extLst>
                </p:cNvPr>
                <p:cNvSpPr/>
                <p:nvPr/>
              </p:nvSpPr>
              <p:spPr>
                <a:xfrm>
                  <a:off x="993228" y="3954143"/>
                  <a:ext cx="1198179" cy="53788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</a:rPr>
                    <a:t>한국어</a:t>
                  </a:r>
                  <a:r>
                    <a:rPr lang="en-US" altLang="ko-KR" sz="1400" dirty="0">
                      <a:solidFill>
                        <a:schemeClr val="tx1"/>
                      </a:solidFill>
                    </a:rPr>
                    <a:t>/</a:t>
                  </a:r>
                </a:p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</a:rPr>
                    <a:t>고유명사</a:t>
                  </a:r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2FC2AC09-E3D4-4752-B873-D8F58F63438D}"/>
                    </a:ext>
                  </a:extLst>
                </p:cNvPr>
                <p:cNvSpPr/>
                <p:nvPr/>
              </p:nvSpPr>
              <p:spPr>
                <a:xfrm>
                  <a:off x="2343807" y="3954143"/>
                  <a:ext cx="1198179" cy="53788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rgbClr val="FF0000"/>
                      </a:solidFill>
                    </a:rPr>
                    <a:t>단어</a:t>
                  </a:r>
                  <a:r>
                    <a:rPr lang="en-US" altLang="ko-KR" sz="1400" dirty="0">
                      <a:solidFill>
                        <a:srgbClr val="FF0000"/>
                      </a:solidFill>
                    </a:rPr>
                    <a:t>/</a:t>
                  </a:r>
                </a:p>
                <a:p>
                  <a:pPr algn="ctr"/>
                  <a:r>
                    <a:rPr lang="ko-KR" altLang="en-US" sz="1400" dirty="0">
                      <a:solidFill>
                        <a:srgbClr val="FF0000"/>
                      </a:solidFill>
                    </a:rPr>
                    <a:t>일반명사</a:t>
                  </a:r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40B950F7-D095-4026-A440-5DA19C76D75E}"/>
                    </a:ext>
                  </a:extLst>
                </p:cNvPr>
                <p:cNvSpPr/>
                <p:nvPr/>
              </p:nvSpPr>
              <p:spPr>
                <a:xfrm>
                  <a:off x="3651638" y="3947021"/>
                  <a:ext cx="1198179" cy="53788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rgbClr val="FF0000"/>
                      </a:solidFill>
                    </a:rPr>
                    <a:t>는</a:t>
                  </a:r>
                  <a:r>
                    <a:rPr lang="en-US" altLang="ko-KR" sz="1400" dirty="0">
                      <a:solidFill>
                        <a:srgbClr val="FF0000"/>
                      </a:solidFill>
                    </a:rPr>
                    <a:t>/</a:t>
                  </a:r>
                </a:p>
                <a:p>
                  <a:pPr algn="ctr"/>
                  <a:r>
                    <a:rPr lang="ko-KR" altLang="en-US" sz="1400" dirty="0">
                      <a:solidFill>
                        <a:srgbClr val="FF0000"/>
                      </a:solidFill>
                    </a:rPr>
                    <a:t>보조사</a:t>
                  </a:r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410B631D-9B1E-41FC-B5FA-6E7D2E594138}"/>
                    </a:ext>
                  </a:extLst>
                </p:cNvPr>
                <p:cNvSpPr/>
                <p:nvPr/>
              </p:nvSpPr>
              <p:spPr>
                <a:xfrm>
                  <a:off x="5002217" y="3947021"/>
                  <a:ext cx="1198179" cy="53788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</a:rPr>
                    <a:t>-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C8E5F450-CB0C-4A10-9299-F054AAA1502D}"/>
                    </a:ext>
                  </a:extLst>
                </p:cNvPr>
                <p:cNvSpPr/>
                <p:nvPr/>
              </p:nvSpPr>
              <p:spPr>
                <a:xfrm>
                  <a:off x="6352796" y="3954143"/>
                  <a:ext cx="1198179" cy="53788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rgbClr val="FF0000"/>
                      </a:solidFill>
                    </a:rPr>
                    <a:t>구성</a:t>
                  </a:r>
                  <a:r>
                    <a:rPr lang="en-US" altLang="ko-KR" sz="1400" dirty="0">
                      <a:solidFill>
                        <a:srgbClr val="FF0000"/>
                      </a:solidFill>
                    </a:rPr>
                    <a:t>/</a:t>
                  </a:r>
                </a:p>
                <a:p>
                  <a:pPr algn="ctr"/>
                  <a:r>
                    <a:rPr lang="ko-KR" altLang="en-US" sz="1400" dirty="0">
                      <a:solidFill>
                        <a:srgbClr val="FF0000"/>
                      </a:solidFill>
                    </a:rPr>
                    <a:t>일반명사</a:t>
                  </a:r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E99239C1-03AF-48CD-A15E-131E2BDC6C77}"/>
                    </a:ext>
                  </a:extLst>
                </p:cNvPr>
                <p:cNvSpPr/>
                <p:nvPr/>
              </p:nvSpPr>
              <p:spPr>
                <a:xfrm>
                  <a:off x="7703375" y="3954143"/>
                  <a:ext cx="1198179" cy="53788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rgbClr val="FF0000"/>
                      </a:solidFill>
                    </a:rPr>
                    <a:t>되</a:t>
                  </a:r>
                  <a:r>
                    <a:rPr lang="en-US" altLang="ko-KR" sz="1400" dirty="0">
                      <a:solidFill>
                        <a:srgbClr val="FF0000"/>
                      </a:solidFill>
                    </a:rPr>
                    <a:t>/</a:t>
                  </a:r>
                </a:p>
                <a:p>
                  <a:pPr algn="ctr"/>
                  <a:r>
                    <a:rPr lang="ko-KR" altLang="en-US" sz="1400" dirty="0">
                      <a:solidFill>
                        <a:srgbClr val="FF0000"/>
                      </a:solidFill>
                    </a:rPr>
                    <a:t>접미사</a:t>
                  </a:r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27A4B77C-F62B-4825-A408-005C9C12F415}"/>
                    </a:ext>
                  </a:extLst>
                </p:cNvPr>
                <p:cNvSpPr/>
                <p:nvPr/>
              </p:nvSpPr>
              <p:spPr>
                <a:xfrm>
                  <a:off x="9011206" y="3947021"/>
                  <a:ext cx="1198179" cy="53788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</a:rPr>
                    <a:t>S</a:t>
                  </a:r>
                  <a:r>
                    <a:rPr lang="ko-KR" altLang="en-US" sz="1400" dirty="0">
                      <a:solidFill>
                        <a:schemeClr val="tx1"/>
                      </a:solidFill>
                    </a:rPr>
                    <a:t>다</a:t>
                  </a:r>
                  <a:r>
                    <a:rPr lang="en-US" altLang="ko-KR" sz="1400" dirty="0">
                      <a:solidFill>
                        <a:schemeClr val="tx1"/>
                      </a:solidFill>
                    </a:rPr>
                    <a:t>/</a:t>
                  </a:r>
                </a:p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</a:rPr>
                    <a:t>종결어미</a:t>
                  </a:r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ECBD86FD-3B2F-4C44-AE78-E04939E1F405}"/>
                    </a:ext>
                  </a:extLst>
                </p:cNvPr>
                <p:cNvSpPr/>
                <p:nvPr/>
              </p:nvSpPr>
              <p:spPr>
                <a:xfrm>
                  <a:off x="10361785" y="3947021"/>
                  <a:ext cx="1198179" cy="53788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</a:rPr>
                    <a:t>./</a:t>
                  </a:r>
                </a:p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</a:rPr>
                    <a:t>마침표</a:t>
                  </a:r>
                </a:p>
              </p:txBody>
            </p:sp>
          </p:grp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315D9EC0-64E8-4A40-8082-E3D522524BC6}"/>
                  </a:ext>
                </a:extLst>
              </p:cNvPr>
              <p:cNvSpPr/>
              <p:nvPr/>
            </p:nvSpPr>
            <p:spPr>
              <a:xfrm>
                <a:off x="995134" y="4497396"/>
                <a:ext cx="10201733" cy="56739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멀티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–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헤드 자가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-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집중 모델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(Multi–head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Self-Attention Model)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74B1A20D-7256-4A7F-A155-11BE7B6EB71A}"/>
                </a:ext>
              </a:extLst>
            </p:cNvPr>
            <p:cNvSpPr/>
            <p:nvPr/>
          </p:nvSpPr>
          <p:spPr>
            <a:xfrm>
              <a:off x="708760" y="3665402"/>
              <a:ext cx="8784976" cy="2230902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1D37F25-584B-48D6-B604-33570EC54C07}"/>
                </a:ext>
              </a:extLst>
            </p:cNvPr>
            <p:cNvGrpSpPr/>
            <p:nvPr/>
          </p:nvGrpSpPr>
          <p:grpSpPr>
            <a:xfrm>
              <a:off x="828473" y="2935820"/>
              <a:ext cx="8493196" cy="492898"/>
              <a:chOff x="993228" y="2720312"/>
              <a:chExt cx="10566736" cy="545004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28E9919B-F09B-4A31-BED4-F03CA74624ED}"/>
                  </a:ext>
                </a:extLst>
              </p:cNvPr>
              <p:cNvSpPr/>
              <p:nvPr/>
            </p:nvSpPr>
            <p:spPr>
              <a:xfrm>
                <a:off x="993228" y="2727434"/>
                <a:ext cx="1198179" cy="53788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한국어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/</a:t>
                </a:r>
              </a:p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고유명사</a:t>
                </a: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EEB9C2D-C11D-4800-8C0E-AF83DAB73175}"/>
                  </a:ext>
                </a:extLst>
              </p:cNvPr>
              <p:cNvSpPr/>
              <p:nvPr/>
            </p:nvSpPr>
            <p:spPr>
              <a:xfrm>
                <a:off x="2343807" y="2727434"/>
                <a:ext cx="1198179" cy="53788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rgbClr val="FF0000"/>
                    </a:solidFill>
                  </a:rPr>
                  <a:t>단어</a:t>
                </a:r>
                <a:r>
                  <a:rPr lang="en-US" altLang="ko-KR" sz="1400" dirty="0">
                    <a:solidFill>
                      <a:srgbClr val="FF0000"/>
                    </a:solidFill>
                  </a:rPr>
                  <a:t>/</a:t>
                </a:r>
              </a:p>
              <a:p>
                <a:pPr algn="ctr"/>
                <a:r>
                  <a:rPr lang="ko-KR" altLang="en-US" sz="1400" dirty="0">
                    <a:solidFill>
                      <a:srgbClr val="FF0000"/>
                    </a:solidFill>
                  </a:rPr>
                  <a:t>일반명사</a:t>
                </a: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CEAC7317-6531-44E4-8EE1-A8CE4C8893BC}"/>
                  </a:ext>
                </a:extLst>
              </p:cNvPr>
              <p:cNvSpPr/>
              <p:nvPr/>
            </p:nvSpPr>
            <p:spPr>
              <a:xfrm>
                <a:off x="3651638" y="2720312"/>
                <a:ext cx="1198179" cy="53788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rgbClr val="FF0000"/>
                    </a:solidFill>
                  </a:rPr>
                  <a:t>는</a:t>
                </a:r>
                <a:r>
                  <a:rPr lang="en-US" altLang="ko-KR" sz="1400" dirty="0">
                    <a:solidFill>
                      <a:srgbClr val="FF0000"/>
                    </a:solidFill>
                  </a:rPr>
                  <a:t>/</a:t>
                </a:r>
              </a:p>
              <a:p>
                <a:pPr algn="ctr"/>
                <a:r>
                  <a:rPr lang="ko-KR" altLang="en-US" sz="1400" dirty="0">
                    <a:solidFill>
                      <a:srgbClr val="FF0000"/>
                    </a:solidFill>
                  </a:rPr>
                  <a:t>보조사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0734F542-3560-4133-ABFD-C5BE01D27006}"/>
                  </a:ext>
                </a:extLst>
              </p:cNvPr>
              <p:cNvSpPr/>
              <p:nvPr/>
            </p:nvSpPr>
            <p:spPr>
              <a:xfrm>
                <a:off x="5002217" y="2720312"/>
                <a:ext cx="1198179" cy="53788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-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5C131F55-8426-41C7-B60F-D072E70455CD}"/>
                  </a:ext>
                </a:extLst>
              </p:cNvPr>
              <p:cNvSpPr/>
              <p:nvPr/>
            </p:nvSpPr>
            <p:spPr>
              <a:xfrm>
                <a:off x="6352796" y="2727434"/>
                <a:ext cx="1198179" cy="53788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rgbClr val="FF0000"/>
                    </a:solidFill>
                  </a:rPr>
                  <a:t>구성</a:t>
                </a:r>
                <a:r>
                  <a:rPr lang="en-US" altLang="ko-KR" sz="1400" dirty="0">
                    <a:solidFill>
                      <a:srgbClr val="FF0000"/>
                    </a:solidFill>
                  </a:rPr>
                  <a:t>/</a:t>
                </a:r>
              </a:p>
              <a:p>
                <a:pPr algn="ctr"/>
                <a:r>
                  <a:rPr lang="ko-KR" altLang="en-US" sz="1400" dirty="0">
                    <a:solidFill>
                      <a:srgbClr val="FF0000"/>
                    </a:solidFill>
                  </a:rPr>
                  <a:t>일반명사</a:t>
                </a: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5AC5DE88-E9B5-402A-9AD7-DC1AB4F8E4BF}"/>
                  </a:ext>
                </a:extLst>
              </p:cNvPr>
              <p:cNvSpPr/>
              <p:nvPr/>
            </p:nvSpPr>
            <p:spPr>
              <a:xfrm>
                <a:off x="7703375" y="2727434"/>
                <a:ext cx="1198179" cy="53788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rgbClr val="FF0000"/>
                    </a:solidFill>
                  </a:rPr>
                  <a:t>되</a:t>
                </a:r>
                <a:r>
                  <a:rPr lang="en-US" altLang="ko-KR" sz="1400" dirty="0">
                    <a:solidFill>
                      <a:srgbClr val="FF0000"/>
                    </a:solidFill>
                  </a:rPr>
                  <a:t>/</a:t>
                </a:r>
              </a:p>
              <a:p>
                <a:pPr algn="ctr"/>
                <a:r>
                  <a:rPr lang="ko-KR" altLang="en-US" sz="1400" dirty="0">
                    <a:solidFill>
                      <a:srgbClr val="FF0000"/>
                    </a:solidFill>
                  </a:rPr>
                  <a:t>접미사</a:t>
                </a: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8276899-EF23-4494-953D-1D8B9D0D06C0}"/>
                  </a:ext>
                </a:extLst>
              </p:cNvPr>
              <p:cNvSpPr/>
              <p:nvPr/>
            </p:nvSpPr>
            <p:spPr>
              <a:xfrm>
                <a:off x="9011206" y="2720312"/>
                <a:ext cx="1198179" cy="53788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S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다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/</a:t>
                </a:r>
              </a:p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종결어미</a:t>
                </a: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8339DD08-5C85-4CE9-852F-C142B28EC928}"/>
                  </a:ext>
                </a:extLst>
              </p:cNvPr>
              <p:cNvSpPr/>
              <p:nvPr/>
            </p:nvSpPr>
            <p:spPr>
              <a:xfrm>
                <a:off x="10361785" y="2720312"/>
                <a:ext cx="1198179" cy="53788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./</a:t>
                </a:r>
              </a:p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마침표</a:t>
                </a: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3AE5A4C-8A72-4882-A517-3F244C7C75AF}"/>
                </a:ext>
              </a:extLst>
            </p:cNvPr>
            <p:cNvGrpSpPr/>
            <p:nvPr/>
          </p:nvGrpSpPr>
          <p:grpSpPr>
            <a:xfrm>
              <a:off x="828473" y="6129034"/>
              <a:ext cx="8493196" cy="492898"/>
              <a:chOff x="993228" y="2720312"/>
              <a:chExt cx="10566736" cy="545004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88CF6C7-86E0-43B4-97FD-4F3690C61AC7}"/>
                  </a:ext>
                </a:extLst>
              </p:cNvPr>
              <p:cNvSpPr/>
              <p:nvPr/>
            </p:nvSpPr>
            <p:spPr>
              <a:xfrm>
                <a:off x="993228" y="2727434"/>
                <a:ext cx="1198179" cy="53788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한국어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/</a:t>
                </a:r>
              </a:p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고유명사</a:t>
                </a: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1419DD7B-0760-40A1-8A4B-2A7F3F0B7F2C}"/>
                  </a:ext>
                </a:extLst>
              </p:cNvPr>
              <p:cNvSpPr/>
              <p:nvPr/>
            </p:nvSpPr>
            <p:spPr>
              <a:xfrm>
                <a:off x="2343807" y="2727434"/>
                <a:ext cx="1198179" cy="53788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rgbClr val="FF0000"/>
                    </a:solidFill>
                  </a:rPr>
                  <a:t>단어</a:t>
                </a:r>
                <a:r>
                  <a:rPr lang="en-US" altLang="ko-KR" sz="1400" dirty="0">
                    <a:solidFill>
                      <a:srgbClr val="FF0000"/>
                    </a:solidFill>
                  </a:rPr>
                  <a:t>/</a:t>
                </a:r>
              </a:p>
              <a:p>
                <a:pPr algn="ctr"/>
                <a:r>
                  <a:rPr lang="ko-KR" altLang="en-US" sz="1400" dirty="0">
                    <a:solidFill>
                      <a:srgbClr val="FF0000"/>
                    </a:solidFill>
                  </a:rPr>
                  <a:t>일반명사</a:t>
                </a: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9C9B9723-ECFA-41BE-903F-6E1B5D3E461C}"/>
                  </a:ext>
                </a:extLst>
              </p:cNvPr>
              <p:cNvSpPr/>
              <p:nvPr/>
            </p:nvSpPr>
            <p:spPr>
              <a:xfrm>
                <a:off x="3651638" y="2720312"/>
                <a:ext cx="1198179" cy="53788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rgbClr val="FF0000"/>
                    </a:solidFill>
                  </a:rPr>
                  <a:t>는</a:t>
                </a:r>
                <a:r>
                  <a:rPr lang="en-US" altLang="ko-KR" sz="1400" dirty="0">
                    <a:solidFill>
                      <a:srgbClr val="FF0000"/>
                    </a:solidFill>
                  </a:rPr>
                  <a:t>/</a:t>
                </a:r>
              </a:p>
              <a:p>
                <a:pPr algn="ctr"/>
                <a:r>
                  <a:rPr lang="ko-KR" altLang="en-US" sz="1400" dirty="0">
                    <a:solidFill>
                      <a:srgbClr val="FF0000"/>
                    </a:solidFill>
                  </a:rPr>
                  <a:t>보조사</a:t>
                </a: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06958F95-0886-49CA-AF06-33EA0BCA98EB}"/>
                  </a:ext>
                </a:extLst>
              </p:cNvPr>
              <p:cNvSpPr/>
              <p:nvPr/>
            </p:nvSpPr>
            <p:spPr>
              <a:xfrm>
                <a:off x="5002217" y="2720312"/>
                <a:ext cx="1198179" cy="53788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-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9D48B7BA-C411-4AC8-A344-764FB3E82681}"/>
                  </a:ext>
                </a:extLst>
              </p:cNvPr>
              <p:cNvSpPr/>
              <p:nvPr/>
            </p:nvSpPr>
            <p:spPr>
              <a:xfrm>
                <a:off x="6352796" y="2727434"/>
                <a:ext cx="1198179" cy="53788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rgbClr val="FF0000"/>
                    </a:solidFill>
                  </a:rPr>
                  <a:t>구성</a:t>
                </a:r>
                <a:r>
                  <a:rPr lang="en-US" altLang="ko-KR" sz="1400" dirty="0">
                    <a:solidFill>
                      <a:srgbClr val="FF0000"/>
                    </a:solidFill>
                  </a:rPr>
                  <a:t>/</a:t>
                </a:r>
              </a:p>
              <a:p>
                <a:pPr algn="ctr"/>
                <a:r>
                  <a:rPr lang="ko-KR" altLang="en-US" sz="1400" dirty="0">
                    <a:solidFill>
                      <a:srgbClr val="FF0000"/>
                    </a:solidFill>
                  </a:rPr>
                  <a:t>일반명사</a:t>
                </a: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E38E83F6-A29D-4B8C-A9FF-98A55B10A519}"/>
                  </a:ext>
                </a:extLst>
              </p:cNvPr>
              <p:cNvSpPr/>
              <p:nvPr/>
            </p:nvSpPr>
            <p:spPr>
              <a:xfrm>
                <a:off x="7703375" y="2727434"/>
                <a:ext cx="1198179" cy="53788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rgbClr val="FF0000"/>
                    </a:solidFill>
                  </a:rPr>
                  <a:t>되</a:t>
                </a:r>
                <a:r>
                  <a:rPr lang="en-US" altLang="ko-KR" sz="1400" dirty="0">
                    <a:solidFill>
                      <a:srgbClr val="FF0000"/>
                    </a:solidFill>
                  </a:rPr>
                  <a:t>/</a:t>
                </a:r>
              </a:p>
              <a:p>
                <a:pPr algn="ctr"/>
                <a:r>
                  <a:rPr lang="ko-KR" altLang="en-US" sz="1400" dirty="0">
                    <a:solidFill>
                      <a:srgbClr val="FF0000"/>
                    </a:solidFill>
                  </a:rPr>
                  <a:t>접미사</a:t>
                </a: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C36C296E-8358-4289-82F4-8EC88991F3E2}"/>
                  </a:ext>
                </a:extLst>
              </p:cNvPr>
              <p:cNvSpPr/>
              <p:nvPr/>
            </p:nvSpPr>
            <p:spPr>
              <a:xfrm>
                <a:off x="9011206" y="2720312"/>
                <a:ext cx="1198179" cy="53788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S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다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/</a:t>
                </a:r>
              </a:p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종결어미</a:t>
                </a: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EF0C301-12E2-4EA8-8BD2-17E2F8F01471}"/>
                  </a:ext>
                </a:extLst>
              </p:cNvPr>
              <p:cNvSpPr/>
              <p:nvPr/>
            </p:nvSpPr>
            <p:spPr>
              <a:xfrm>
                <a:off x="10361785" y="2720312"/>
                <a:ext cx="1198179" cy="53788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./</a:t>
                </a:r>
              </a:p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마침표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C9D9C7D-D355-4F21-8824-B3E5BD9E1311}"/>
                </a:ext>
              </a:extLst>
            </p:cNvPr>
            <p:cNvSpPr txBox="1"/>
            <p:nvPr/>
          </p:nvSpPr>
          <p:spPr>
            <a:xfrm>
              <a:off x="3776546" y="2398908"/>
              <a:ext cx="2502987" cy="319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언어모델 단위 별 문맥 반영 워드 벡터</a:t>
              </a: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C92AF68D-F207-44ED-8832-E1789F9182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8040" y="1926179"/>
              <a:ext cx="0" cy="457201"/>
            </a:xfrm>
            <a:prstGeom prst="straightConnector1">
              <a:avLst/>
            </a:prstGeom>
            <a:ln w="1206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6375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7043C3-DC76-4072-A14B-647CFE181F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4195" y="254003"/>
            <a:ext cx="4224468" cy="350503"/>
          </a:xfrm>
        </p:spPr>
        <p:txBody>
          <a:bodyPr>
            <a:norm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03.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프로그램 구조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_GAN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0BEDDA-4CF0-42F8-98B4-42ADFBD994FF}"/>
              </a:ext>
            </a:extLst>
          </p:cNvPr>
          <p:cNvSpPr txBox="1"/>
          <p:nvPr/>
        </p:nvSpPr>
        <p:spPr>
          <a:xfrm>
            <a:off x="3215680" y="6537603"/>
            <a:ext cx="8633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Reference. Fine-Grained Text to Image Generation with Attentional Generative Adversarial Networks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D345245-ECC9-421C-B905-F39AB8944957}"/>
              </a:ext>
            </a:extLst>
          </p:cNvPr>
          <p:cNvSpPr txBox="1"/>
          <p:nvPr/>
        </p:nvSpPr>
        <p:spPr>
          <a:xfrm>
            <a:off x="34514" y="1051273"/>
            <a:ext cx="297633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GAN</a:t>
            </a:r>
            <a:endParaRPr lang="ko-KR" altLang="en-US" sz="2667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2245F20-FC30-4756-AA37-DD0C3285C6C8}"/>
              </a:ext>
            </a:extLst>
          </p:cNvPr>
          <p:cNvSpPr txBox="1"/>
          <p:nvPr/>
        </p:nvSpPr>
        <p:spPr>
          <a:xfrm>
            <a:off x="2616590" y="883084"/>
            <a:ext cx="6863786" cy="87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67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세부적이고 시각적인 묘사를 바탕으로 </a:t>
            </a:r>
            <a:r>
              <a:rPr lang="ko-KR" altLang="en-US" sz="18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이미지</a:t>
            </a:r>
            <a:r>
              <a:rPr lang="ko-KR" altLang="en-US" sz="1467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를 </a:t>
            </a:r>
            <a:r>
              <a:rPr lang="ko-KR" altLang="en-US" sz="18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생성</a:t>
            </a:r>
            <a:r>
              <a:rPr lang="ko-KR" altLang="en-US" sz="1467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하는 간결하고 효과적인 모델</a:t>
            </a:r>
            <a:endParaRPr lang="en-US" altLang="ko-KR" sz="1467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8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Manifold interpolation </a:t>
            </a:r>
            <a:r>
              <a:rPr lang="en-US" altLang="ko-KR" sz="1800" b="1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regularizer</a:t>
            </a:r>
            <a:r>
              <a:rPr lang="ko-KR" altLang="en-US" sz="1467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로 </a:t>
            </a:r>
            <a:r>
              <a:rPr lang="en-US" altLang="ko-KR" sz="1467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text to image</a:t>
            </a:r>
            <a:r>
              <a:rPr lang="ko-KR" altLang="en-US" sz="1467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의 성능을 향상</a:t>
            </a:r>
            <a:endParaRPr lang="en-US" altLang="ko-KR" sz="1467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7707E48-19D5-49D6-BFD5-332ED2F2573D}"/>
              </a:ext>
            </a:extLst>
          </p:cNvPr>
          <p:cNvCxnSpPr/>
          <p:nvPr/>
        </p:nvCxnSpPr>
        <p:spPr>
          <a:xfrm>
            <a:off x="2529500" y="1104888"/>
            <a:ext cx="0" cy="59313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071BA3E9-187D-4A9E-AE67-97C143CEE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9" y="2205445"/>
            <a:ext cx="12192000" cy="373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537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7043C3-DC76-4072-A14B-647CFE181F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4195" y="254003"/>
            <a:ext cx="4224468" cy="350503"/>
          </a:xfrm>
        </p:spPr>
        <p:txBody>
          <a:bodyPr>
            <a:norm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03.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프로그램 구조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_GAN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0BEDDA-4CF0-42F8-98B4-42ADFBD994FF}"/>
              </a:ext>
            </a:extLst>
          </p:cNvPr>
          <p:cNvSpPr txBox="1"/>
          <p:nvPr/>
        </p:nvSpPr>
        <p:spPr>
          <a:xfrm>
            <a:off x="3215680" y="6537603"/>
            <a:ext cx="8633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Reference. Fine-Grained Text to Image Generation with Attentional Generative Adversarial Networks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D345245-ECC9-421C-B905-F39AB8944957}"/>
              </a:ext>
            </a:extLst>
          </p:cNvPr>
          <p:cNvSpPr txBox="1"/>
          <p:nvPr/>
        </p:nvSpPr>
        <p:spPr>
          <a:xfrm>
            <a:off x="34514" y="1051273"/>
            <a:ext cx="297633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GAN</a:t>
            </a:r>
            <a:endParaRPr lang="ko-KR" altLang="en-US" sz="2667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2245F20-FC30-4756-AA37-DD0C3285C6C8}"/>
              </a:ext>
            </a:extLst>
          </p:cNvPr>
          <p:cNvSpPr txBox="1"/>
          <p:nvPr/>
        </p:nvSpPr>
        <p:spPr>
          <a:xfrm>
            <a:off x="2664107" y="1151813"/>
            <a:ext cx="6863786" cy="402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67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GAN</a:t>
            </a:r>
            <a:r>
              <a:rPr lang="ko-KR" altLang="en-US" sz="1467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을 사용해 생성한 </a:t>
            </a:r>
            <a:r>
              <a:rPr lang="ko-KR" altLang="en-US" sz="1467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이미지</a:t>
            </a:r>
            <a:endParaRPr lang="en-US" altLang="ko-KR" sz="1467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7707E48-19D5-49D6-BFD5-332ED2F2573D}"/>
              </a:ext>
            </a:extLst>
          </p:cNvPr>
          <p:cNvCxnSpPr/>
          <p:nvPr/>
        </p:nvCxnSpPr>
        <p:spPr>
          <a:xfrm>
            <a:off x="2529500" y="1104888"/>
            <a:ext cx="0" cy="59313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AF7CF4EF-5DF1-458F-B034-2DCC0BC3F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81465"/>
            <a:ext cx="5410669" cy="54259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12904B7-051C-499D-A142-0DD2161AEA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1" t="-1" b="225"/>
          <a:stretch/>
        </p:blipFill>
        <p:spPr>
          <a:xfrm>
            <a:off x="434875" y="2973529"/>
            <a:ext cx="4890512" cy="1872207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D6986227-2941-4360-B441-20EBEF2DA48F}"/>
              </a:ext>
            </a:extLst>
          </p:cNvPr>
          <p:cNvGrpSpPr/>
          <p:nvPr/>
        </p:nvGrpSpPr>
        <p:grpSpPr>
          <a:xfrm>
            <a:off x="5568897" y="3770011"/>
            <a:ext cx="283592" cy="330432"/>
            <a:chOff x="3790568" y="5445224"/>
            <a:chExt cx="283592" cy="330432"/>
          </a:xfrm>
        </p:grpSpPr>
        <p:sp>
          <p:nvSpPr>
            <p:cNvPr id="13" name="화살표: 갈매기형 수장 12">
              <a:extLst>
                <a:ext uri="{FF2B5EF4-FFF2-40B4-BE49-F238E27FC236}">
                  <a16:creationId xmlns:a16="http://schemas.microsoft.com/office/drawing/2014/main" id="{12FE06FA-2C12-4206-AB86-880453E1D89D}"/>
                </a:ext>
              </a:extLst>
            </p:cNvPr>
            <p:cNvSpPr/>
            <p:nvPr/>
          </p:nvSpPr>
          <p:spPr>
            <a:xfrm>
              <a:off x="3863752" y="5445224"/>
              <a:ext cx="210408" cy="330432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화살표: 갈매기형 수장 13">
              <a:extLst>
                <a:ext uri="{FF2B5EF4-FFF2-40B4-BE49-F238E27FC236}">
                  <a16:creationId xmlns:a16="http://schemas.microsoft.com/office/drawing/2014/main" id="{85391594-3AA2-4458-84FD-751F7EB4A606}"/>
                </a:ext>
              </a:extLst>
            </p:cNvPr>
            <p:cNvSpPr/>
            <p:nvPr/>
          </p:nvSpPr>
          <p:spPr>
            <a:xfrm>
              <a:off x="3790568" y="5445224"/>
              <a:ext cx="145192" cy="330432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932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7043C3-DC76-4072-A14B-647CFE181F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03.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프로그램 구조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23FB30-5FC3-4F2C-9A9D-83B85ECFA96B}"/>
              </a:ext>
            </a:extLst>
          </p:cNvPr>
          <p:cNvSpPr txBox="1"/>
          <p:nvPr/>
        </p:nvSpPr>
        <p:spPr>
          <a:xfrm>
            <a:off x="5553129" y="1421774"/>
            <a:ext cx="948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200" dirty="0">
                <a:ln>
                  <a:solidFill>
                    <a:srgbClr val="4C4728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807EA-BEA9-4F3C-BC51-88BAF832F010}"/>
              </a:ext>
            </a:extLst>
          </p:cNvPr>
          <p:cNvSpPr txBox="1"/>
          <p:nvPr/>
        </p:nvSpPr>
        <p:spPr>
          <a:xfrm>
            <a:off x="5471928" y="5436226"/>
            <a:ext cx="1248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200" dirty="0">
                <a:ln>
                  <a:solidFill>
                    <a:srgbClr val="4C4728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Image</a:t>
            </a: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26A9BF11-1911-4D86-A577-BC9C4E1376C2}"/>
              </a:ext>
            </a:extLst>
          </p:cNvPr>
          <p:cNvSpPr/>
          <p:nvPr/>
        </p:nvSpPr>
        <p:spPr>
          <a:xfrm>
            <a:off x="5910625" y="2128559"/>
            <a:ext cx="311536" cy="502387"/>
          </a:xfrm>
          <a:prstGeom prst="downArrow">
            <a:avLst/>
          </a:prstGeom>
          <a:noFill/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/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A4DE6F21-0A39-404B-A2E0-7190C835DF7F}"/>
              </a:ext>
            </a:extLst>
          </p:cNvPr>
          <p:cNvSpPr/>
          <p:nvPr/>
        </p:nvSpPr>
        <p:spPr>
          <a:xfrm>
            <a:off x="5940230" y="4805891"/>
            <a:ext cx="311536" cy="502387"/>
          </a:xfrm>
          <a:prstGeom prst="downArrow">
            <a:avLst/>
          </a:prstGeom>
          <a:noFill/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D7139D-6E9A-4A97-92DB-869D0B759E70}"/>
              </a:ext>
            </a:extLst>
          </p:cNvPr>
          <p:cNvSpPr txBox="1"/>
          <p:nvPr/>
        </p:nvSpPr>
        <p:spPr>
          <a:xfrm>
            <a:off x="1875104" y="3617490"/>
            <a:ext cx="2089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ln>
                  <a:solidFill>
                    <a:srgbClr val="4C4728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SoySpacing</a:t>
            </a:r>
            <a:endParaRPr lang="en-US" altLang="ko-KR" sz="2000" b="1" dirty="0">
              <a:ln>
                <a:solidFill>
                  <a:srgbClr val="4C4728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E9AF2B-06E1-4F53-BE63-BB5E832B557D}"/>
              </a:ext>
            </a:extLst>
          </p:cNvPr>
          <p:cNvSpPr txBox="1"/>
          <p:nvPr/>
        </p:nvSpPr>
        <p:spPr>
          <a:xfrm>
            <a:off x="1948323" y="3190290"/>
            <a:ext cx="2032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200" dirty="0">
                <a:ln>
                  <a:solidFill>
                    <a:srgbClr val="4C4728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띄어쓰기를</a:t>
            </a:r>
            <a:r>
              <a:rPr lang="ko-KR" altLang="en-US" sz="2000" b="1" spc="-200" dirty="0">
                <a:ln>
                  <a:solidFill>
                    <a:srgbClr val="4C4728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000" spc="-200" dirty="0">
                <a:ln>
                  <a:solidFill>
                    <a:srgbClr val="4C4728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위한</a:t>
            </a:r>
            <a:endParaRPr lang="en-US" altLang="ko-KR" sz="2000" spc="-200" dirty="0">
              <a:ln>
                <a:solidFill>
                  <a:srgbClr val="4C4728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13DA37E-C1D0-4D51-879F-998772DB8F8D}"/>
              </a:ext>
            </a:extLst>
          </p:cNvPr>
          <p:cNvCxnSpPr/>
          <p:nvPr/>
        </p:nvCxnSpPr>
        <p:spPr>
          <a:xfrm>
            <a:off x="3937148" y="3755669"/>
            <a:ext cx="491599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FAEB332-4D65-4801-A799-6F4D986B5219}"/>
              </a:ext>
            </a:extLst>
          </p:cNvPr>
          <p:cNvSpPr txBox="1"/>
          <p:nvPr/>
        </p:nvSpPr>
        <p:spPr>
          <a:xfrm>
            <a:off x="8420050" y="3328757"/>
            <a:ext cx="2348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rgbClr val="4C4728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Neural </a:t>
            </a:r>
          </a:p>
          <a:p>
            <a:pPr algn="ctr"/>
            <a:r>
              <a:rPr lang="en-US" altLang="ko-KR" sz="2000" b="1" dirty="0">
                <a:ln>
                  <a:solidFill>
                    <a:srgbClr val="4C4728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Style Transfer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CC82C9-07E3-4AB9-B7D3-80EC9989DAA8}"/>
              </a:ext>
            </a:extLst>
          </p:cNvPr>
          <p:cNvSpPr txBox="1"/>
          <p:nvPr/>
        </p:nvSpPr>
        <p:spPr>
          <a:xfrm>
            <a:off x="4052749" y="3615077"/>
            <a:ext cx="1899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rgbClr val="4C4728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BERT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C07FEC-CD59-4102-AEB9-47D66A7797FB}"/>
              </a:ext>
            </a:extLst>
          </p:cNvPr>
          <p:cNvSpPr txBox="1"/>
          <p:nvPr/>
        </p:nvSpPr>
        <p:spPr>
          <a:xfrm>
            <a:off x="3932493" y="3189553"/>
            <a:ext cx="2032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200" dirty="0">
                <a:ln>
                  <a:solidFill>
                    <a:srgbClr val="4C4728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한국어</a:t>
            </a:r>
            <a:endParaRPr lang="en-US" altLang="ko-KR" sz="2000" spc="-200" dirty="0">
              <a:ln>
                <a:solidFill>
                  <a:srgbClr val="4C4728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9D656F6-5ACD-4683-923C-BACF027C2234}"/>
              </a:ext>
            </a:extLst>
          </p:cNvPr>
          <p:cNvCxnSpPr/>
          <p:nvPr/>
        </p:nvCxnSpPr>
        <p:spPr>
          <a:xfrm>
            <a:off x="7953395" y="3761979"/>
            <a:ext cx="491599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07E9A4C-7A0A-43B7-A66B-DD681B8D17C0}"/>
              </a:ext>
            </a:extLst>
          </p:cNvPr>
          <p:cNvCxnSpPr/>
          <p:nvPr/>
        </p:nvCxnSpPr>
        <p:spPr>
          <a:xfrm>
            <a:off x="5553129" y="3777293"/>
            <a:ext cx="491599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양쪽 대괄호 31">
            <a:extLst>
              <a:ext uri="{FF2B5EF4-FFF2-40B4-BE49-F238E27FC236}">
                <a16:creationId xmlns:a16="http://schemas.microsoft.com/office/drawing/2014/main" id="{CF0D7069-EEBB-4ADC-94D4-AD0A7B88F72F}"/>
              </a:ext>
            </a:extLst>
          </p:cNvPr>
          <p:cNvSpPr/>
          <p:nvPr/>
        </p:nvSpPr>
        <p:spPr>
          <a:xfrm>
            <a:off x="2135560" y="3068960"/>
            <a:ext cx="8352928" cy="1296144"/>
          </a:xfrm>
          <a:prstGeom prst="bracketPair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399B119-AF64-4D60-84CB-D83ABADF862C}"/>
              </a:ext>
            </a:extLst>
          </p:cNvPr>
          <p:cNvGrpSpPr/>
          <p:nvPr/>
        </p:nvGrpSpPr>
        <p:grpSpPr>
          <a:xfrm>
            <a:off x="5784495" y="3236301"/>
            <a:ext cx="2398359" cy="768763"/>
            <a:chOff x="5784495" y="2884874"/>
            <a:chExt cx="2398359" cy="7687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3EC149-36CB-44FC-8AED-5480FEEB4074}"/>
                </a:ext>
              </a:extLst>
            </p:cNvPr>
            <p:cNvSpPr txBox="1"/>
            <p:nvPr/>
          </p:nvSpPr>
          <p:spPr>
            <a:xfrm>
              <a:off x="5784495" y="3253527"/>
              <a:ext cx="23983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err="1">
                  <a:ln>
                    <a:solidFill>
                      <a:srgbClr val="4C4728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StackGAN</a:t>
              </a:r>
              <a:endParaRPr lang="en-US" altLang="ko-KR" sz="2000" b="1" dirty="0">
                <a:ln>
                  <a:solidFill>
                    <a:srgbClr val="4C4728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7320DAE-522B-428F-9DF0-B9FD70CD82DD}"/>
                </a:ext>
              </a:extLst>
            </p:cNvPr>
            <p:cNvSpPr txBox="1"/>
            <p:nvPr/>
          </p:nvSpPr>
          <p:spPr>
            <a:xfrm>
              <a:off x="5967269" y="2884874"/>
              <a:ext cx="20328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spc="-200" dirty="0">
                  <a:ln>
                    <a:solidFill>
                      <a:srgbClr val="4C4728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Text to Image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DBCB2749-99B8-44D1-B879-265B6C3CB944}"/>
              </a:ext>
            </a:extLst>
          </p:cNvPr>
          <p:cNvSpPr/>
          <p:nvPr/>
        </p:nvSpPr>
        <p:spPr>
          <a:xfrm>
            <a:off x="6208255" y="3328758"/>
            <a:ext cx="1547089" cy="7078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6DB31A5-274F-4BC6-9935-D2BAEF62F7F9}"/>
              </a:ext>
            </a:extLst>
          </p:cNvPr>
          <p:cNvGrpSpPr/>
          <p:nvPr/>
        </p:nvGrpSpPr>
        <p:grpSpPr>
          <a:xfrm>
            <a:off x="5774768" y="3245729"/>
            <a:ext cx="2398359" cy="828914"/>
            <a:chOff x="5784496" y="3188686"/>
            <a:chExt cx="2398359" cy="82891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F9969DB-1B6B-4CB9-B17C-D31FB571D423}"/>
                </a:ext>
              </a:extLst>
            </p:cNvPr>
            <p:cNvSpPr txBox="1"/>
            <p:nvPr/>
          </p:nvSpPr>
          <p:spPr>
            <a:xfrm>
              <a:off x="5784496" y="3617490"/>
              <a:ext cx="23983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n>
                    <a:solidFill>
                      <a:srgbClr val="4C4728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GAN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356AB7-84D5-4600-BEEA-74D798432A22}"/>
                </a:ext>
              </a:extLst>
            </p:cNvPr>
            <p:cNvSpPr txBox="1"/>
            <p:nvPr/>
          </p:nvSpPr>
          <p:spPr>
            <a:xfrm>
              <a:off x="5967268" y="3188686"/>
              <a:ext cx="20328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spc="-200" dirty="0">
                  <a:ln>
                    <a:solidFill>
                      <a:srgbClr val="4C4728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Text to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067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7043C3-DC76-4072-A14B-647CFE181F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4195" y="254003"/>
            <a:ext cx="4224468" cy="350503"/>
          </a:xfrm>
        </p:spPr>
        <p:txBody>
          <a:bodyPr>
            <a:norm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03.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프로그램 구조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_</a:t>
            </a:r>
            <a:r>
              <a:rPr lang="en-US" altLang="ko-KR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StackGAN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0BEDDA-4CF0-42F8-98B4-42ADFBD994FF}"/>
              </a:ext>
            </a:extLst>
          </p:cNvPr>
          <p:cNvSpPr txBox="1"/>
          <p:nvPr/>
        </p:nvSpPr>
        <p:spPr>
          <a:xfrm>
            <a:off x="3215680" y="6537603"/>
            <a:ext cx="8633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Reference. </a:t>
            </a:r>
            <a:r>
              <a:rPr lang="en-US" altLang="ko-KR" sz="1200" dirty="0" err="1">
                <a:solidFill>
                  <a:schemeClr val="bg1">
                    <a:lumMod val="65000"/>
                  </a:schemeClr>
                </a:solidFill>
              </a:rPr>
              <a:t>StackGAN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: Text to Photo-realistic Image Synthesis with Stacked Generative Adversarial Networks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59D6C3-C2E6-4064-9D81-39703585F1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3" r="5298" b="14594"/>
          <a:stretch/>
        </p:blipFill>
        <p:spPr>
          <a:xfrm>
            <a:off x="0" y="1751634"/>
            <a:ext cx="12191999" cy="47544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349CF4-B2D4-4D76-844E-E3098D8105FE}"/>
              </a:ext>
            </a:extLst>
          </p:cNvPr>
          <p:cNvSpPr txBox="1"/>
          <p:nvPr/>
        </p:nvSpPr>
        <p:spPr>
          <a:xfrm>
            <a:off x="34514" y="1051273"/>
            <a:ext cx="297633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 err="1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StackGAN</a:t>
            </a:r>
            <a:endParaRPr lang="ko-KR" altLang="en-US" sz="2667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511AA3-447E-46D0-93A3-5CDF50D36C6A}"/>
              </a:ext>
            </a:extLst>
          </p:cNvPr>
          <p:cNvSpPr txBox="1"/>
          <p:nvPr/>
        </p:nvSpPr>
        <p:spPr>
          <a:xfrm>
            <a:off x="2616590" y="883084"/>
            <a:ext cx="6863786" cy="87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8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글</a:t>
            </a:r>
            <a:r>
              <a:rPr lang="ko-KR" altLang="en-US" sz="1467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로 묘사된 내용을 바탕으로 사실적인 </a:t>
            </a:r>
            <a:r>
              <a:rPr lang="ko-KR" altLang="en-US" sz="18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이미지</a:t>
            </a:r>
            <a:r>
              <a:rPr lang="ko-KR" altLang="en-US" sz="1467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를 생성하는 신경망</a:t>
            </a:r>
            <a:endParaRPr lang="en-US" altLang="ko-KR" sz="1467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8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겹쳐 쌓인</a:t>
            </a:r>
            <a:r>
              <a:rPr lang="en-US" altLang="ko-KR" sz="18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(stacked) </a:t>
            </a:r>
            <a:r>
              <a:rPr lang="ko-KR" altLang="en-US" sz="18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두 개의 </a:t>
            </a:r>
            <a:r>
              <a:rPr lang="en-US" altLang="ko-KR" sz="18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GAN</a:t>
            </a:r>
            <a:r>
              <a:rPr lang="ko-KR" altLang="en-US" sz="1467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이 모여 고해상도 이미지를 생성</a:t>
            </a:r>
            <a:endParaRPr lang="en-US" altLang="ko-KR" sz="1467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C8C1ADA-AF66-4522-8546-B669610D9025}"/>
              </a:ext>
            </a:extLst>
          </p:cNvPr>
          <p:cNvCxnSpPr/>
          <p:nvPr/>
        </p:nvCxnSpPr>
        <p:spPr>
          <a:xfrm>
            <a:off x="2529500" y="1104888"/>
            <a:ext cx="0" cy="59313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325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597280-0B27-4845-90C4-ED81F681CA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03.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프로그램 구조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CFEF20E-9773-4D58-9A52-B93F3D66E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094" y="1268760"/>
            <a:ext cx="3287811" cy="3263183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51AD0595-3F13-45C5-B384-A58802B781E5}"/>
              </a:ext>
            </a:extLst>
          </p:cNvPr>
          <p:cNvSpPr/>
          <p:nvPr/>
        </p:nvSpPr>
        <p:spPr>
          <a:xfrm>
            <a:off x="2133080" y="5301208"/>
            <a:ext cx="432048" cy="40011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418C7-CD2D-4169-9FDD-FBB9BB49759C}"/>
              </a:ext>
            </a:extLst>
          </p:cNvPr>
          <p:cNvSpPr txBox="1"/>
          <p:nvPr/>
        </p:nvSpPr>
        <p:spPr>
          <a:xfrm>
            <a:off x="2567608" y="5286209"/>
            <a:ext cx="7776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  <a:cs typeface="조선일보명조" panose="02030304000000000000" pitchFamily="18" charset="-127"/>
              </a:rPr>
              <a:t>모드붕괴 </a:t>
            </a:r>
            <a:r>
              <a:rPr lang="en-US" altLang="ko-KR" sz="2000" dirty="0">
                <a:latin typeface="-윤고딕330" panose="02030504000101010101" pitchFamily="18" charset="-127"/>
                <a:ea typeface="-윤고딕330" panose="02030504000101010101" pitchFamily="18" charset="-127"/>
                <a:cs typeface="조선일보명조" panose="02030304000000000000" pitchFamily="18" charset="-127"/>
              </a:rPr>
              <a:t>: 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anose="02030304000000000000" pitchFamily="18" charset="-127"/>
              </a:rPr>
              <a:t>판별자를 반드시 속일 수 있는 임의의 값으로 수렴하는 현상</a:t>
            </a:r>
          </a:p>
        </p:txBody>
      </p:sp>
    </p:spTree>
    <p:extLst>
      <p:ext uri="{BB962C8B-B14F-4D97-AF65-F5344CB8AC3E}">
        <p14:creationId xmlns:p14="http://schemas.microsoft.com/office/powerpoint/2010/main" val="1946130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99924BE5-EF20-44DC-978A-D9A54B8A3C91}"/>
              </a:ext>
            </a:extLst>
          </p:cNvPr>
          <p:cNvGrpSpPr/>
          <p:nvPr/>
        </p:nvGrpSpPr>
        <p:grpSpPr>
          <a:xfrm>
            <a:off x="4751851" y="1494965"/>
            <a:ext cx="3290400" cy="781979"/>
            <a:chOff x="4751851" y="1494965"/>
            <a:chExt cx="3290400" cy="78197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099CCE-AD6F-410D-8459-4EB8C2C44645}"/>
                </a:ext>
              </a:extLst>
            </p:cNvPr>
            <p:cNvSpPr txBox="1"/>
            <p:nvPr/>
          </p:nvSpPr>
          <p:spPr>
            <a:xfrm>
              <a:off x="4751851" y="1494965"/>
              <a:ext cx="2976331" cy="666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733" spc="933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200025" dir="14040000" sy="30000" kx="-1800000" algn="bl" rotWithShape="0">
                      <a:prstClr val="black">
                        <a:alpha val="38000"/>
                      </a:prstClr>
                    </a:outerShdw>
                  </a:effectLst>
                  <a:latin typeface="Book Antiqua" panose="02040602050305030304" pitchFamily="18" charset="0"/>
                  <a:ea typeface="10X10 Bold" panose="020D0604000000000000" pitchFamily="50" charset="-127"/>
                </a:rPr>
                <a:t>P XIR</a:t>
              </a:r>
              <a:endParaRPr lang="ko-KR" altLang="en-US" sz="3733" spc="933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200025" dir="14040000" sy="30000" kx="-1800000" algn="bl" rotWithShape="0">
                    <a:prstClr val="black">
                      <a:alpha val="38000"/>
                    </a:prstClr>
                  </a:outerShdw>
                </a:effectLst>
                <a:latin typeface="Book Antiqua" panose="02040602050305030304" pitchFamily="18" charset="0"/>
                <a:ea typeface="10X10 Bold" panose="020D0604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4AB7779-B534-4E49-AAF5-328F7EAB96D1}"/>
                </a:ext>
              </a:extLst>
            </p:cNvPr>
            <p:cNvSpPr txBox="1"/>
            <p:nvPr/>
          </p:nvSpPr>
          <p:spPr>
            <a:xfrm>
              <a:off x="6415318" y="1958844"/>
              <a:ext cx="1626933" cy="31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67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1훈프로방스 R" panose="02020603020101020101" pitchFamily="18" charset="-127"/>
                  <a:ea typeface="1훈프로방스 R" panose="02020603020101020101" pitchFamily="18" charset="-127"/>
                </a:rPr>
                <a:t>Pi</a:t>
              </a:r>
              <a:r>
                <a:rPr lang="en-US" altLang="ko-KR" sz="1267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1훈프로방스 R" panose="02020603020101020101" pitchFamily="18" charset="-127"/>
                  <a:ea typeface="1훈프로방스 R" panose="02020603020101020101" pitchFamily="18" charset="-127"/>
                </a:rPr>
                <a:t>cture  Shuttle</a:t>
              </a:r>
              <a:endParaRPr lang="ko-KR" altLang="en-US" sz="1267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BF84921-00CC-40B9-B8EF-157298F47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79" b="95536" l="8861" r="97468">
                          <a14:backgroundMark x1="48101" y1="75000" x2="48101" y2="75000"/>
                          <a14:backgroundMark x1="63291" y1="62500" x2="63291" y2="62500"/>
                          <a14:backgroundMark x1="68354" y1="56250" x2="68354" y2="56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447" y="1517349"/>
              <a:ext cx="438275" cy="620248"/>
            </a:xfrm>
            <a:prstGeom prst="rect">
              <a:avLst/>
            </a:prstGeom>
            <a:effectLst>
              <a:outerShdw blurRad="76200" dir="13320000" sx="80000" sy="80000" kx="-1200000" algn="bl" rotWithShape="0">
                <a:prstClr val="black">
                  <a:alpha val="43000"/>
                </a:prstClr>
              </a:outerShdw>
            </a:effectLst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BDD7F01-BCEF-4F59-9A3B-205C0C57C39E}"/>
              </a:ext>
            </a:extLst>
          </p:cNvPr>
          <p:cNvGrpSpPr/>
          <p:nvPr/>
        </p:nvGrpSpPr>
        <p:grpSpPr>
          <a:xfrm>
            <a:off x="687491" y="3279379"/>
            <a:ext cx="1343252" cy="1248387"/>
            <a:chOff x="2997954" y="2353844"/>
            <a:chExt cx="1007439" cy="93629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8DBEFDA-F0D2-4548-BB0E-0BDBD5655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050795" y="2353844"/>
              <a:ext cx="772922" cy="772922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6551374-C72C-46C2-A9F7-844D008142D6}"/>
                </a:ext>
              </a:extLst>
            </p:cNvPr>
            <p:cNvSpPr txBox="1"/>
            <p:nvPr/>
          </p:nvSpPr>
          <p:spPr>
            <a:xfrm>
              <a:off x="2997954" y="3051559"/>
              <a:ext cx="1007439" cy="238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67" dirty="0" err="1">
                  <a:latin typeface="-윤고딕330" panose="02030504000101010101" pitchFamily="18" charset="-127"/>
                  <a:ea typeface="-윤고딕330" panose="02030504000101010101" pitchFamily="18" charset="-127"/>
                </a:rPr>
                <a:t>Sungin</a:t>
              </a:r>
              <a:r>
                <a:rPr lang="en-US" altLang="ko-KR" sz="1467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 Lee</a:t>
              </a:r>
              <a:endParaRPr lang="ko-KR" altLang="en-US" sz="1467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1B0FC41D-6F78-4B16-82BD-DC62C0EF9F65}"/>
              </a:ext>
            </a:extLst>
          </p:cNvPr>
          <p:cNvGrpSpPr/>
          <p:nvPr/>
        </p:nvGrpSpPr>
        <p:grpSpPr>
          <a:xfrm>
            <a:off x="10090807" y="3165599"/>
            <a:ext cx="1343252" cy="1243880"/>
            <a:chOff x="10090807" y="3165599"/>
            <a:chExt cx="1343252" cy="124388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16A2005-798E-4CFB-B283-9E7BED0D55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563" b="99219" l="1172" r="80078">
                          <a14:foregroundMark x1="28743" y1="75449" x2="28743" y2="75449"/>
                          <a14:foregroundMark x1="26946" y1="86228" x2="26946" y2="86228"/>
                          <a14:foregroundMark x1="50299" y1="86826" x2="50299" y2="86826"/>
                          <a14:foregroundMark x1="53293" y1="85629" x2="53293" y2="85629"/>
                          <a14:foregroundMark x1="31737" y1="83234" x2="31737" y2="83234"/>
                          <a14:foregroundMark x1="48503" y1="83234" x2="48503" y2="83234"/>
                          <a14:foregroundMark x1="53892" y1="75449" x2="53892" y2="75449"/>
                          <a14:foregroundMark x1="38922" y1="70659" x2="38922" y2="70659"/>
                          <a14:foregroundMark x1="51497" y1="64072" x2="51497" y2="64072"/>
                          <a14:foregroundMark x1="20958" y1="63473" x2="20958" y2="63473"/>
                          <a14:foregroundMark x1="10180" y1="74850" x2="10180" y2="74850"/>
                          <a14:foregroundMark x1="13772" y1="94012" x2="13772" y2="94012"/>
                          <a14:foregroundMark x1="47904" y1="90419" x2="47904" y2="90419"/>
                          <a14:foregroundMark x1="57485" y1="91018" x2="57485" y2="9101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878"/>
            <a:stretch/>
          </p:blipFill>
          <p:spPr>
            <a:xfrm flipH="1">
              <a:off x="10377942" y="3165599"/>
              <a:ext cx="742856" cy="927156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FCED156-FA7E-4AA1-80F3-EB0CF664805C}"/>
                </a:ext>
              </a:extLst>
            </p:cNvPr>
            <p:cNvSpPr txBox="1"/>
            <p:nvPr/>
          </p:nvSpPr>
          <p:spPr>
            <a:xfrm>
              <a:off x="10090807" y="4091379"/>
              <a:ext cx="1343252" cy="31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67" dirty="0" err="1">
                  <a:latin typeface="-윤고딕330" panose="02030504000101010101" pitchFamily="18" charset="-127"/>
                  <a:ea typeface="-윤고딕330" panose="02030504000101010101" pitchFamily="18" charset="-127"/>
                </a:rPr>
                <a:t>Sewon</a:t>
              </a:r>
              <a:r>
                <a:rPr lang="en-US" altLang="ko-KR" sz="1467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 Hong</a:t>
              </a:r>
              <a:endParaRPr lang="ko-KR" altLang="en-US" sz="1467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88BF6FA-1C56-4E47-A5FC-717ACE1B3B83}"/>
              </a:ext>
            </a:extLst>
          </p:cNvPr>
          <p:cNvGrpSpPr/>
          <p:nvPr/>
        </p:nvGrpSpPr>
        <p:grpSpPr>
          <a:xfrm>
            <a:off x="7707071" y="3198122"/>
            <a:ext cx="1522948" cy="1217425"/>
            <a:chOff x="7707071" y="3198122"/>
            <a:chExt cx="1522948" cy="1217425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62F03154-195E-4AC9-868A-DA1EF09C3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23" b="96371" l="19355" r="77823">
                          <a14:backgroundMark x1="23790" y1="47984" x2="23790" y2="47984"/>
                          <a14:backgroundMark x1="22177" y1="41935" x2="22177" y2="41935"/>
                          <a14:backgroundMark x1="22177" y1="35887" x2="22177" y2="35887"/>
                          <a14:backgroundMark x1="22177" y1="39919" x2="22177" y2="39919"/>
                          <a14:backgroundMark x1="22177" y1="44758" x2="21774" y2="45161"/>
                          <a14:backgroundMark x1="26613" y1="54435" x2="26613" y2="54435"/>
                          <a14:backgroundMark x1="26613" y1="58065" x2="26613" y2="58065"/>
                          <a14:backgroundMark x1="24597" y1="55645" x2="24597" y2="55645"/>
                          <a14:backgroundMark x1="25806" y1="51613" x2="25806" y2="51613"/>
                          <a14:backgroundMark x1="26613" y1="47177" x2="26613" y2="47177"/>
                          <a14:backgroundMark x1="66532" y1="47581" x2="66532" y2="47581"/>
                          <a14:backgroundMark x1="67742" y1="45968" x2="67742" y2="45968"/>
                          <a14:backgroundMark x1="64113" y1="50403" x2="64113" y2="50403"/>
                          <a14:backgroundMark x1="72177" y1="31452" x2="72177" y2="31452"/>
                          <a14:backgroundMark x1="70968" y1="27016" x2="70968" y2="27016"/>
                          <a14:backgroundMark x1="69758" y1="20968" x2="69758" y2="20968"/>
                          <a14:backgroundMark x1="76613" y1="68548" x2="76613" y2="68548"/>
                          <a14:backgroundMark x1="75000" y1="66532" x2="75000" y2="66532"/>
                          <a14:backgroundMark x1="77016" y1="70968" x2="77016" y2="709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3264" y="3198122"/>
              <a:ext cx="1030564" cy="1030564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71EBF9C-4086-49C2-AB92-9C623782A4DC}"/>
                </a:ext>
              </a:extLst>
            </p:cNvPr>
            <p:cNvSpPr txBox="1"/>
            <p:nvPr/>
          </p:nvSpPr>
          <p:spPr>
            <a:xfrm>
              <a:off x="7707071" y="4097447"/>
              <a:ext cx="1522948" cy="31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67" dirty="0" err="1">
                  <a:latin typeface="-윤고딕330" panose="02030504000101010101" pitchFamily="18" charset="-127"/>
                  <a:ea typeface="-윤고딕330" panose="02030504000101010101" pitchFamily="18" charset="-127"/>
                </a:rPr>
                <a:t>Sinwook</a:t>
              </a:r>
              <a:r>
                <a:rPr lang="en-US" altLang="ko-KR" sz="1467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 Choi</a:t>
              </a:r>
              <a:endParaRPr lang="ko-KR" altLang="en-US" sz="1467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EBCD37D-70B4-4903-92DC-5A3AF649D47A}"/>
              </a:ext>
            </a:extLst>
          </p:cNvPr>
          <p:cNvGrpSpPr/>
          <p:nvPr/>
        </p:nvGrpSpPr>
        <p:grpSpPr>
          <a:xfrm>
            <a:off x="2891532" y="3244864"/>
            <a:ext cx="1750713" cy="1245877"/>
            <a:chOff x="2891532" y="3244864"/>
            <a:chExt cx="1750713" cy="1245877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622E72E-EFAF-4C5A-B36C-EACA55547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1228" y="3244864"/>
              <a:ext cx="901844" cy="901844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F6F5539-5B21-453F-8414-1BD76768FD0F}"/>
                </a:ext>
              </a:extLst>
            </p:cNvPr>
            <p:cNvSpPr txBox="1"/>
            <p:nvPr/>
          </p:nvSpPr>
          <p:spPr>
            <a:xfrm>
              <a:off x="2891532" y="4172641"/>
              <a:ext cx="1750713" cy="31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67" dirty="0" err="1">
                  <a:latin typeface="-윤고딕330" panose="02030504000101010101" pitchFamily="18" charset="-127"/>
                  <a:ea typeface="-윤고딕330" panose="02030504000101010101" pitchFamily="18" charset="-127"/>
                </a:rPr>
                <a:t>Hyeonseung</a:t>
              </a:r>
              <a:r>
                <a:rPr lang="en-US" altLang="ko-KR" sz="1467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 Lee</a:t>
              </a:r>
              <a:endParaRPr lang="ko-KR" altLang="en-US" sz="1467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AC588E2-8CA8-4F9B-A93A-239021E9BC28}"/>
              </a:ext>
            </a:extLst>
          </p:cNvPr>
          <p:cNvGrpSpPr/>
          <p:nvPr/>
        </p:nvGrpSpPr>
        <p:grpSpPr>
          <a:xfrm>
            <a:off x="5503031" y="3233848"/>
            <a:ext cx="1343252" cy="1222375"/>
            <a:chOff x="5503031" y="3233848"/>
            <a:chExt cx="1343252" cy="122237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9E9C4D-46F9-4239-B72C-BBAC550E792F}"/>
                </a:ext>
              </a:extLst>
            </p:cNvPr>
            <p:cNvSpPr txBox="1"/>
            <p:nvPr/>
          </p:nvSpPr>
          <p:spPr>
            <a:xfrm>
              <a:off x="5503031" y="4138123"/>
              <a:ext cx="1343252" cy="31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67" dirty="0" err="1">
                  <a:latin typeface="-윤고딕330" panose="02030504000101010101" pitchFamily="18" charset="-127"/>
                  <a:ea typeface="-윤고딕330" panose="02030504000101010101" pitchFamily="18" charset="-127"/>
                </a:rPr>
                <a:t>Jiwon</a:t>
              </a:r>
              <a:r>
                <a:rPr lang="en-US" altLang="ko-KR" sz="1467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 Cho</a:t>
              </a:r>
              <a:endParaRPr lang="ko-KR" altLang="en-US" sz="1467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4AF3A57-1772-441D-8E9A-1C67780C7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2561" y="3233848"/>
              <a:ext cx="857531" cy="857531"/>
            </a:xfrm>
            <a:prstGeom prst="rect">
              <a:avLst/>
            </a:prstGeom>
          </p:spPr>
        </p:pic>
      </p:grpSp>
      <p:sp>
        <p:nvSpPr>
          <p:cNvPr id="6" name="제목 5">
            <a:extLst>
              <a:ext uri="{FF2B5EF4-FFF2-40B4-BE49-F238E27FC236}">
                <a16:creationId xmlns:a16="http://schemas.microsoft.com/office/drawing/2014/main" id="{0CC7A47C-6B31-4B0B-865E-A41978BD2A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10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7043C3-DC76-4072-A14B-647CFE181F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4195" y="254003"/>
            <a:ext cx="4224468" cy="350503"/>
          </a:xfrm>
        </p:spPr>
        <p:txBody>
          <a:bodyPr>
            <a:norm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03.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프로그램 구조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_WGAN-GP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0BEDDA-4CF0-42F8-98B4-42ADFBD994FF}"/>
              </a:ext>
            </a:extLst>
          </p:cNvPr>
          <p:cNvSpPr txBox="1"/>
          <p:nvPr/>
        </p:nvSpPr>
        <p:spPr>
          <a:xfrm>
            <a:off x="3215680" y="6537603"/>
            <a:ext cx="8633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Reference. Improved Training of Wasserstein GANs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618AF8-C4F2-4E85-97B5-86CE7AAAA01C}"/>
              </a:ext>
            </a:extLst>
          </p:cNvPr>
          <p:cNvSpPr/>
          <p:nvPr/>
        </p:nvSpPr>
        <p:spPr>
          <a:xfrm>
            <a:off x="1088347" y="2150033"/>
            <a:ext cx="10576269" cy="884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800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WGAN : </a:t>
            </a:r>
            <a:r>
              <a:rPr lang="ko-KR" altLang="en-US" sz="1800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판별자와 생성자를 위해 손실함수인 </a:t>
            </a:r>
            <a:r>
              <a:rPr lang="en-US" altLang="ko-KR" sz="1800" dirty="0" err="1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wasserstein</a:t>
            </a:r>
            <a:r>
              <a:rPr lang="ko-KR" altLang="en-US" sz="1800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손실함수 사용</a:t>
            </a:r>
            <a:endParaRPr lang="en-US" altLang="ko-KR" sz="1800" dirty="0">
              <a:ln>
                <a:solidFill>
                  <a:srgbClr val="FF9966">
                    <a:alpha val="1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	</a:t>
            </a:r>
            <a:r>
              <a:rPr lang="en-US" altLang="ko-KR" sz="1800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800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sym typeface="Wingdings" panose="05000000000000000000" pitchFamily="2" charset="2"/>
              </a:rPr>
              <a:t>생성자를 한번 업데이트할 때 판별자를 다섯 번 업데이트</a:t>
            </a:r>
            <a:endParaRPr lang="en-US" altLang="ko-KR" sz="1800" dirty="0">
              <a:ln>
                <a:solidFill>
                  <a:srgbClr val="FF9966">
                    <a:alpha val="1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31E38BE-BC58-4B57-B654-79575E98FC18}"/>
              </a:ext>
            </a:extLst>
          </p:cNvPr>
          <p:cNvSpPr/>
          <p:nvPr/>
        </p:nvSpPr>
        <p:spPr>
          <a:xfrm>
            <a:off x="1088347" y="3170060"/>
            <a:ext cx="10576269" cy="2260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72" indent="-380972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WGAN-GP</a:t>
            </a:r>
            <a:r>
              <a:rPr lang="ko-KR" altLang="en-US" sz="1800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는 </a:t>
            </a:r>
            <a:r>
              <a:rPr lang="en-US" altLang="ko-KR" sz="1800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WGAN</a:t>
            </a:r>
            <a:r>
              <a:rPr lang="ko-KR" altLang="en-US" sz="1800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과 생성자는 동일하지만 </a:t>
            </a:r>
            <a:r>
              <a:rPr lang="ko-KR" altLang="en-US" sz="2800" b="1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판별자가 다름</a:t>
            </a:r>
            <a:endParaRPr lang="en-US" altLang="ko-KR" sz="1800" b="1" dirty="0">
              <a:ln>
                <a:solidFill>
                  <a:srgbClr val="FF9966">
                    <a:alpha val="100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800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	</a:t>
            </a:r>
            <a:r>
              <a:rPr lang="en-US" altLang="ko-KR" sz="1800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800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판별자의 가중치를 </a:t>
            </a:r>
            <a:r>
              <a:rPr lang="ko-KR" altLang="en-US" sz="1800" dirty="0" err="1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클리핑하지</a:t>
            </a:r>
            <a:r>
              <a:rPr lang="ko-KR" altLang="en-US" sz="1800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않고</a:t>
            </a:r>
            <a:r>
              <a:rPr lang="en-US" altLang="ko-KR" sz="1800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800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배치 정규화 층을 사용하지 않음</a:t>
            </a:r>
            <a:endParaRPr lang="en-US" altLang="ko-KR" sz="1800" dirty="0">
              <a:ln>
                <a:solidFill>
                  <a:srgbClr val="FF9966">
                    <a:alpha val="1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800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	</a:t>
            </a:r>
            <a:r>
              <a:rPr lang="en-US" altLang="ko-KR" sz="1800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800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판별자의 손실 함수에 </a:t>
            </a:r>
            <a:r>
              <a:rPr lang="en-US" altLang="ko-KR" sz="2800" b="1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gradient penalty </a:t>
            </a:r>
            <a:r>
              <a:rPr lang="ko-KR" altLang="en-US" sz="1800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항 추가</a:t>
            </a:r>
            <a:endParaRPr lang="en-US" altLang="ko-KR" sz="1800" dirty="0">
              <a:ln>
                <a:solidFill>
                  <a:srgbClr val="FF9966">
                    <a:alpha val="1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21954E-EAE7-4029-8645-0BE62A1CAFEE}"/>
              </a:ext>
            </a:extLst>
          </p:cNvPr>
          <p:cNvSpPr txBox="1"/>
          <p:nvPr/>
        </p:nvSpPr>
        <p:spPr>
          <a:xfrm>
            <a:off x="407368" y="1518812"/>
            <a:ext cx="8077710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WGAN – GP(Wasserstein GAN – Gradient Penalty)</a:t>
            </a:r>
            <a:endParaRPr lang="ko-KR" altLang="en-US" sz="2667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3117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7043C3-DC76-4072-A14B-647CFE181F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4195" y="254003"/>
            <a:ext cx="4224468" cy="350503"/>
          </a:xfrm>
        </p:spPr>
        <p:txBody>
          <a:bodyPr>
            <a:norm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03.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프로그램 구조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_WGAN-GP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0BEDDA-4CF0-42F8-98B4-42ADFBD994FF}"/>
              </a:ext>
            </a:extLst>
          </p:cNvPr>
          <p:cNvSpPr txBox="1"/>
          <p:nvPr/>
        </p:nvSpPr>
        <p:spPr>
          <a:xfrm>
            <a:off x="3215680" y="6537603"/>
            <a:ext cx="8633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Reference. Improved Training of Wasserstein GANs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D27F443F-1CCD-45F1-94A1-FA32C22D82E1}"/>
              </a:ext>
            </a:extLst>
          </p:cNvPr>
          <p:cNvGrpSpPr/>
          <p:nvPr/>
        </p:nvGrpSpPr>
        <p:grpSpPr>
          <a:xfrm>
            <a:off x="695400" y="2109483"/>
            <a:ext cx="10998508" cy="3771542"/>
            <a:chOff x="263352" y="1798300"/>
            <a:chExt cx="10998508" cy="3771542"/>
          </a:xfrm>
        </p:grpSpPr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F027568B-8071-456E-A20D-745D8E2237B9}"/>
                </a:ext>
              </a:extLst>
            </p:cNvPr>
            <p:cNvCxnSpPr/>
            <p:nvPr/>
          </p:nvCxnSpPr>
          <p:spPr>
            <a:xfrm>
              <a:off x="9317440" y="3547602"/>
              <a:ext cx="47229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연결선: 꺾임 63">
              <a:extLst>
                <a:ext uri="{FF2B5EF4-FFF2-40B4-BE49-F238E27FC236}">
                  <a16:creationId xmlns:a16="http://schemas.microsoft.com/office/drawing/2014/main" id="{716339DF-CE06-4356-B99F-279058384670}"/>
                </a:ext>
              </a:extLst>
            </p:cNvPr>
            <p:cNvCxnSpPr>
              <a:cxnSpLocks/>
              <a:stCxn id="41" idx="3"/>
            </p:cNvCxnSpPr>
            <p:nvPr/>
          </p:nvCxnSpPr>
          <p:spPr>
            <a:xfrm flipV="1">
              <a:off x="7461658" y="3747499"/>
              <a:ext cx="2328072" cy="192406"/>
            </a:xfrm>
            <a:prstGeom prst="bentConnector3">
              <a:avLst>
                <a:gd name="adj1" fmla="val 50000"/>
              </a:avLst>
            </a:prstGeom>
            <a:ln w="158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984A5AB0-FCE7-41EB-8ED6-0C0B81F5E1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2428" y="3817845"/>
              <a:ext cx="1419495" cy="108336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36D7A1F3-C5FC-44C3-83CB-FA1CA0F35941}"/>
                </a:ext>
              </a:extLst>
            </p:cNvPr>
            <p:cNvCxnSpPr>
              <a:cxnSpLocks/>
            </p:cNvCxnSpPr>
            <p:nvPr/>
          </p:nvCxnSpPr>
          <p:spPr>
            <a:xfrm>
              <a:off x="4068617" y="2776346"/>
              <a:ext cx="1401619" cy="74401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EBBE537-3B65-4EBC-B016-6DA66A33FBA8}"/>
                </a:ext>
              </a:extLst>
            </p:cNvPr>
            <p:cNvGrpSpPr/>
            <p:nvPr/>
          </p:nvGrpSpPr>
          <p:grpSpPr>
            <a:xfrm>
              <a:off x="263352" y="2348880"/>
              <a:ext cx="1028447" cy="1944216"/>
              <a:chOff x="787143" y="2924944"/>
              <a:chExt cx="1028447" cy="1944216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FBCF25D9-1676-4CB3-8A92-F1436CCE16D6}"/>
                  </a:ext>
                </a:extLst>
              </p:cNvPr>
              <p:cNvGrpSpPr/>
              <p:nvPr/>
            </p:nvGrpSpPr>
            <p:grpSpPr>
              <a:xfrm>
                <a:off x="1415480" y="2924944"/>
                <a:ext cx="400110" cy="1944216"/>
                <a:chOff x="1071409" y="2564904"/>
                <a:chExt cx="400110" cy="1944216"/>
              </a:xfrm>
            </p:grpSpPr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CA543612-D970-4ACF-8B4C-FFEA60B65B39}"/>
                    </a:ext>
                  </a:extLst>
                </p:cNvPr>
                <p:cNvSpPr/>
                <p:nvPr/>
              </p:nvSpPr>
              <p:spPr>
                <a:xfrm>
                  <a:off x="1127448" y="2564904"/>
                  <a:ext cx="144016" cy="144016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DDE07105-A938-42A2-BB32-DA6CBAF1251D}"/>
                    </a:ext>
                  </a:extLst>
                </p:cNvPr>
                <p:cNvSpPr/>
                <p:nvPr/>
              </p:nvSpPr>
              <p:spPr>
                <a:xfrm>
                  <a:off x="1127448" y="2780928"/>
                  <a:ext cx="144016" cy="1440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1174D99B-7B45-4723-ABF2-461FC1F91BF2}"/>
                    </a:ext>
                  </a:extLst>
                </p:cNvPr>
                <p:cNvSpPr/>
                <p:nvPr/>
              </p:nvSpPr>
              <p:spPr>
                <a:xfrm>
                  <a:off x="1127448" y="2997452"/>
                  <a:ext cx="144016" cy="144016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9DD02788-3F92-42A5-BA9D-707BA04CFF98}"/>
                    </a:ext>
                  </a:extLst>
                </p:cNvPr>
                <p:cNvSpPr/>
                <p:nvPr/>
              </p:nvSpPr>
              <p:spPr>
                <a:xfrm>
                  <a:off x="1127448" y="3213476"/>
                  <a:ext cx="144016" cy="144016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6F354E05-EB73-4125-9D9A-28BB1E3FB979}"/>
                    </a:ext>
                  </a:extLst>
                </p:cNvPr>
                <p:cNvSpPr/>
                <p:nvPr/>
              </p:nvSpPr>
              <p:spPr>
                <a:xfrm>
                  <a:off x="1127448" y="3716532"/>
                  <a:ext cx="144016" cy="1440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0D95BF00-5805-445F-B1D4-675DACCE125D}"/>
                    </a:ext>
                  </a:extLst>
                </p:cNvPr>
                <p:cNvSpPr/>
                <p:nvPr/>
              </p:nvSpPr>
              <p:spPr>
                <a:xfrm>
                  <a:off x="1127448" y="3932556"/>
                  <a:ext cx="144016" cy="144016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B52AA9BE-A6A3-428B-A4EC-4031C21C4228}"/>
                    </a:ext>
                  </a:extLst>
                </p:cNvPr>
                <p:cNvSpPr/>
                <p:nvPr/>
              </p:nvSpPr>
              <p:spPr>
                <a:xfrm>
                  <a:off x="1127448" y="4149080"/>
                  <a:ext cx="144016" cy="144016"/>
                </a:xfrm>
                <a:prstGeom prst="rect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B499482E-3337-4275-90DC-2D11E211B860}"/>
                    </a:ext>
                  </a:extLst>
                </p:cNvPr>
                <p:cNvSpPr/>
                <p:nvPr/>
              </p:nvSpPr>
              <p:spPr>
                <a:xfrm>
                  <a:off x="1127448" y="4365104"/>
                  <a:ext cx="144016" cy="144016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5A5AEE1-F20D-4247-BC56-B587BC8A7886}"/>
                    </a:ext>
                  </a:extLst>
                </p:cNvPr>
                <p:cNvSpPr txBox="1"/>
                <p:nvPr/>
              </p:nvSpPr>
              <p:spPr>
                <a:xfrm>
                  <a:off x="1071409" y="3464254"/>
                  <a:ext cx="400110" cy="216024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r>
                    <a:rPr lang="en-US" altLang="ko-KR" sz="1400" dirty="0"/>
                    <a:t>…</a:t>
                  </a:r>
                  <a:endParaRPr lang="ko-KR" altLang="en-US" sz="1400" dirty="0"/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20BDE6A-59B4-4380-A32F-2CBECA338045}"/>
                  </a:ext>
                </a:extLst>
              </p:cNvPr>
              <p:cNvSpPr txBox="1"/>
              <p:nvPr/>
            </p:nvSpPr>
            <p:spPr>
              <a:xfrm>
                <a:off x="787143" y="3661604"/>
                <a:ext cx="6480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dirty="0" err="1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랜덤한</a:t>
                </a:r>
                <a:endParaRPr lang="en-US" altLang="ko-KR" sz="1200" dirty="0"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  <a:p>
                <a:pPr algn="r"/>
                <a:r>
                  <a:rPr lang="ko-KR" altLang="en-US" sz="12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잡음</a:t>
                </a:r>
              </a:p>
            </p:txBody>
          </p: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4F1380E-EAE8-435B-B7E6-2F4CD19E9757}"/>
                </a:ext>
              </a:extLst>
            </p:cNvPr>
            <p:cNvSpPr/>
            <p:nvPr/>
          </p:nvSpPr>
          <p:spPr>
            <a:xfrm>
              <a:off x="1834770" y="3187415"/>
              <a:ext cx="864096" cy="431048"/>
            </a:xfrm>
            <a:prstGeom prst="rect">
              <a:avLst/>
            </a:prstGeom>
            <a:pattFill prst="ltUpDiag">
              <a:fgClr>
                <a:srgbClr val="FFC000"/>
              </a:fgClr>
              <a:bgClr>
                <a:schemeClr val="bg1"/>
              </a:bgClr>
            </a:patt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생성자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B8A68F8-09B0-4896-881F-3F9D406673CC}"/>
                </a:ext>
              </a:extLst>
            </p:cNvPr>
            <p:cNvSpPr txBox="1"/>
            <p:nvPr/>
          </p:nvSpPr>
          <p:spPr>
            <a:xfrm>
              <a:off x="1764089" y="3629996"/>
              <a:ext cx="10054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가중치 동결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7B2D0B-56C5-441B-9BC4-1BC362941020}"/>
                </a:ext>
              </a:extLst>
            </p:cNvPr>
            <p:cNvSpPr txBox="1"/>
            <p:nvPr/>
          </p:nvSpPr>
          <p:spPr>
            <a:xfrm>
              <a:off x="2998308" y="2323261"/>
              <a:ext cx="11026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‘</a:t>
              </a:r>
              <a:r>
                <a:rPr lang="ko-KR" altLang="en-US" sz="12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가짜</a:t>
              </a:r>
              <a:r>
                <a:rPr lang="en-US" altLang="ko-KR" sz="12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'</a:t>
              </a:r>
              <a:r>
                <a:rPr lang="ko-KR" altLang="en-US" sz="12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이미지</a:t>
              </a: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09DFE310-E97F-401B-BB6B-1F648AAE21A5}"/>
                </a:ext>
              </a:extLst>
            </p:cNvPr>
            <p:cNvGrpSpPr/>
            <p:nvPr/>
          </p:nvGrpSpPr>
          <p:grpSpPr>
            <a:xfrm>
              <a:off x="4297805" y="2771192"/>
              <a:ext cx="702831" cy="2046817"/>
              <a:chOff x="4365322" y="3385068"/>
              <a:chExt cx="702831" cy="950960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9732451C-8766-49AC-B347-E329DBDF7028}"/>
                  </a:ext>
                </a:extLst>
              </p:cNvPr>
              <p:cNvSpPr/>
              <p:nvPr/>
            </p:nvSpPr>
            <p:spPr>
              <a:xfrm>
                <a:off x="4365322" y="3385068"/>
                <a:ext cx="702831" cy="95096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D9F0D35-4191-48C1-9031-066826472FB4}"/>
                  </a:ext>
                </a:extLst>
              </p:cNvPr>
              <p:cNvSpPr txBox="1"/>
              <p:nvPr/>
            </p:nvSpPr>
            <p:spPr>
              <a:xfrm rot="10800000">
                <a:off x="4421062" y="3452504"/>
                <a:ext cx="615553" cy="829833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altLang="ko-KR" sz="14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Random Weighted</a:t>
                </a:r>
              </a:p>
              <a:p>
                <a:pPr algn="ctr"/>
                <a:r>
                  <a:rPr lang="en-US" altLang="ko-KR" sz="14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Average</a:t>
                </a:r>
                <a:endParaRPr lang="ko-KR" altLang="en-US" sz="1400" dirty="0"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</p:grp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71D51417-46D5-4508-83DB-BDE99A66558D}"/>
                </a:ext>
              </a:extLst>
            </p:cNvPr>
            <p:cNvCxnSpPr>
              <a:stCxn id="5" idx="3"/>
            </p:cNvCxnSpPr>
            <p:nvPr/>
          </p:nvCxnSpPr>
          <p:spPr>
            <a:xfrm>
              <a:off x="1291799" y="3356242"/>
              <a:ext cx="47229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970E5F7F-CD3A-4DD5-8B26-F526C178B1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7330" y="2791760"/>
              <a:ext cx="502366" cy="56448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2E111E26-C84C-490C-B50A-C7A0E68995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0924" y="2518488"/>
              <a:ext cx="1350999" cy="569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19FCC2F-D4D1-49BA-A706-1553E9ED220E}"/>
                </a:ext>
              </a:extLst>
            </p:cNvPr>
            <p:cNvSpPr txBox="1"/>
            <p:nvPr/>
          </p:nvSpPr>
          <p:spPr>
            <a:xfrm>
              <a:off x="5325755" y="3801405"/>
              <a:ext cx="21359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‘</a:t>
              </a:r>
              <a:r>
                <a:rPr lang="ko-KR" altLang="en-US" sz="12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보간</a:t>
              </a:r>
              <a:r>
                <a:rPr lang="en-US" altLang="ko-KR" sz="12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’</a:t>
              </a:r>
              <a:r>
                <a:rPr lang="ko-KR" altLang="en-US" sz="12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으로</a:t>
              </a:r>
              <a:r>
                <a:rPr lang="en-US" altLang="ko-KR" sz="12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 </a:t>
              </a:r>
              <a:r>
                <a:rPr lang="ko-KR" altLang="en-US" sz="12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계산된 이미지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5033022-F15B-445F-9CFF-39CB02A819D6}"/>
                </a:ext>
              </a:extLst>
            </p:cNvPr>
            <p:cNvSpPr/>
            <p:nvPr/>
          </p:nvSpPr>
          <p:spPr>
            <a:xfrm>
              <a:off x="5644216" y="2222816"/>
              <a:ext cx="864096" cy="431048"/>
            </a:xfrm>
            <a:prstGeom prst="rect">
              <a:avLst/>
            </a:prstGeom>
            <a:solidFill>
              <a:schemeClr val="tx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비평자</a:t>
              </a:r>
              <a:endParaRPr lang="ko-KR" altLang="en-US" sz="12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B70253A-131A-4162-A518-98E67160D5C2}"/>
                </a:ext>
              </a:extLst>
            </p:cNvPr>
            <p:cNvSpPr/>
            <p:nvPr/>
          </p:nvSpPr>
          <p:spPr>
            <a:xfrm>
              <a:off x="7393731" y="3305817"/>
              <a:ext cx="864096" cy="431048"/>
            </a:xfrm>
            <a:prstGeom prst="rect">
              <a:avLst/>
            </a:prstGeom>
            <a:solidFill>
              <a:schemeClr val="tx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비평자</a:t>
              </a:r>
              <a:endParaRPr lang="ko-KR" altLang="en-US" sz="12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EF04DBF-FEAC-4BCB-86CB-61B0A840947F}"/>
                </a:ext>
              </a:extLst>
            </p:cNvPr>
            <p:cNvSpPr/>
            <p:nvPr/>
          </p:nvSpPr>
          <p:spPr>
            <a:xfrm>
              <a:off x="5615343" y="4811090"/>
              <a:ext cx="864096" cy="431048"/>
            </a:xfrm>
            <a:prstGeom prst="rect">
              <a:avLst/>
            </a:prstGeom>
            <a:solidFill>
              <a:schemeClr val="tx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비평자</a:t>
              </a:r>
              <a:endParaRPr lang="ko-KR" altLang="en-US" sz="12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3E8F5CEF-5AD8-4890-96D1-F589A4BC11F6}"/>
                </a:ext>
              </a:extLst>
            </p:cNvPr>
            <p:cNvCxnSpPr/>
            <p:nvPr/>
          </p:nvCxnSpPr>
          <p:spPr>
            <a:xfrm>
              <a:off x="6721765" y="3524682"/>
              <a:ext cx="47229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5255C11D-3F1A-432C-840A-726D1D2688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5156" y="5056845"/>
              <a:ext cx="1350999" cy="569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1125A94B-46E6-4A4C-9304-8078940C32A6}"/>
                </a:ext>
              </a:extLst>
            </p:cNvPr>
            <p:cNvCxnSpPr/>
            <p:nvPr/>
          </p:nvCxnSpPr>
          <p:spPr>
            <a:xfrm>
              <a:off x="6719779" y="2438340"/>
              <a:ext cx="47229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D2F434BA-8C82-4B41-83DD-2A65433F6585}"/>
                </a:ext>
              </a:extLst>
            </p:cNvPr>
            <p:cNvGrpSpPr/>
            <p:nvPr/>
          </p:nvGrpSpPr>
          <p:grpSpPr>
            <a:xfrm>
              <a:off x="7300403" y="1798300"/>
              <a:ext cx="1263448" cy="913466"/>
              <a:chOff x="7300404" y="2500678"/>
              <a:chExt cx="1263448" cy="913466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F25129D2-757E-4D08-83E7-B834DDF7FECB}"/>
                  </a:ext>
                </a:extLst>
              </p:cNvPr>
              <p:cNvSpPr/>
              <p:nvPr/>
            </p:nvSpPr>
            <p:spPr>
              <a:xfrm>
                <a:off x="7300404" y="2500678"/>
                <a:ext cx="631724" cy="913466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예측</a:t>
                </a:r>
                <a:endParaRPr lang="en-US" altLang="ko-KR" sz="1200" dirty="0">
                  <a:solidFill>
                    <a:schemeClr val="tx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3.2</a:t>
                </a:r>
              </a:p>
              <a:p>
                <a:pPr algn="ctr"/>
                <a:r>
                  <a:rPr lang="en-US" altLang="ko-KR" sz="900" b="1" dirty="0">
                    <a:solidFill>
                      <a:schemeClr val="tx1"/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.</a:t>
                </a:r>
              </a:p>
              <a:p>
                <a:pPr algn="ctr"/>
                <a:r>
                  <a:rPr lang="en-US" altLang="ko-KR" sz="900" b="1" dirty="0">
                    <a:solidFill>
                      <a:schemeClr val="tx1"/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.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4.3</a:t>
                </a:r>
                <a:endParaRPr lang="ko-KR" altLang="en-US" sz="1200" dirty="0">
                  <a:solidFill>
                    <a:schemeClr val="tx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6BB6D99F-A9CC-46CC-9EDF-051399A8ECCC}"/>
                  </a:ext>
                </a:extLst>
              </p:cNvPr>
              <p:cNvSpPr/>
              <p:nvPr/>
            </p:nvSpPr>
            <p:spPr>
              <a:xfrm>
                <a:off x="7932128" y="2500678"/>
                <a:ext cx="631724" cy="913466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타깃</a:t>
                </a:r>
                <a:endParaRPr lang="en-US" altLang="ko-KR" sz="1200" dirty="0">
                  <a:solidFill>
                    <a:schemeClr val="tx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1</a:t>
                </a:r>
              </a:p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.</a:t>
                </a:r>
              </a:p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.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1</a:t>
                </a:r>
                <a:endParaRPr lang="ko-KR" altLang="en-US" sz="1200" dirty="0">
                  <a:solidFill>
                    <a:schemeClr val="tx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</p:grp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65BABFC6-09E2-45D9-91E9-2268F0207204}"/>
                </a:ext>
              </a:extLst>
            </p:cNvPr>
            <p:cNvCxnSpPr/>
            <p:nvPr/>
          </p:nvCxnSpPr>
          <p:spPr>
            <a:xfrm>
              <a:off x="8668552" y="2406082"/>
              <a:ext cx="47229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8EA7D41-F1B8-470C-9DD1-F3C62AC5A500}"/>
                </a:ext>
              </a:extLst>
            </p:cNvPr>
            <p:cNvSpPr txBox="1"/>
            <p:nvPr/>
          </p:nvSpPr>
          <p:spPr>
            <a:xfrm>
              <a:off x="9053137" y="2244662"/>
              <a:ext cx="1454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err="1">
                  <a:latin typeface="-윤고딕320" panose="02030504000101010101" pitchFamily="18" charset="-127"/>
                  <a:ea typeface="-윤고딕320" panose="02030504000101010101" pitchFamily="18" charset="-127"/>
                </a:rPr>
                <a:t>와서스테인</a:t>
              </a:r>
              <a:r>
                <a:rPr lang="ko-KR" altLang="en-US" sz="12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 손실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3FF8B3F-AA46-4541-A6B9-23FF1AC36C3D}"/>
                </a:ext>
              </a:extLst>
            </p:cNvPr>
            <p:cNvSpPr/>
            <p:nvPr/>
          </p:nvSpPr>
          <p:spPr>
            <a:xfrm>
              <a:off x="8697919" y="3101466"/>
              <a:ext cx="631724" cy="9134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예측</a:t>
              </a:r>
              <a:endParaRPr lang="en-US" altLang="ko-KR" sz="12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1.3</a:t>
              </a:r>
            </a:p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.</a:t>
              </a:r>
            </a:p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.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-1.2</a:t>
              </a:r>
              <a:endParaRPr lang="ko-KR" altLang="en-US" sz="12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11447ED2-B6FA-4FC7-ACDD-F25B4EEE3414}"/>
                </a:ext>
              </a:extLst>
            </p:cNvPr>
            <p:cNvCxnSpPr>
              <a:cxnSpLocks/>
            </p:cNvCxnSpPr>
            <p:nvPr/>
          </p:nvCxnSpPr>
          <p:spPr>
            <a:xfrm>
              <a:off x="8334749" y="3525818"/>
              <a:ext cx="28311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C3A4B93-D519-467F-AEC8-EF807F3C94A6}"/>
                </a:ext>
              </a:extLst>
            </p:cNvPr>
            <p:cNvSpPr txBox="1"/>
            <p:nvPr/>
          </p:nvSpPr>
          <p:spPr>
            <a:xfrm>
              <a:off x="9807478" y="3396635"/>
              <a:ext cx="1454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>
                  <a:latin typeface="-윤고딕320" panose="02030504000101010101" pitchFamily="18" charset="-127"/>
                  <a:ea typeface="-윤고딕320" panose="02030504000101010101" pitchFamily="18" charset="-127"/>
                </a:rPr>
                <a:t>그레디언트</a:t>
              </a:r>
              <a:r>
                <a:rPr lang="ko-KR" altLang="en-US" sz="12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 </a:t>
              </a:r>
              <a:r>
                <a:rPr lang="ko-KR" altLang="en-US" sz="1200" dirty="0" err="1">
                  <a:latin typeface="-윤고딕320" panose="02030504000101010101" pitchFamily="18" charset="-127"/>
                  <a:ea typeface="-윤고딕320" panose="02030504000101010101" pitchFamily="18" charset="-127"/>
                </a:rPr>
                <a:t>패널티</a:t>
              </a:r>
              <a:r>
                <a:rPr lang="ko-KR" altLang="en-US" sz="12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 손실</a:t>
              </a:r>
            </a:p>
          </p:txBody>
        </p: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19FF724B-2554-4BCB-8EED-5D10064A5B59}"/>
                </a:ext>
              </a:extLst>
            </p:cNvPr>
            <p:cNvCxnSpPr/>
            <p:nvPr/>
          </p:nvCxnSpPr>
          <p:spPr>
            <a:xfrm>
              <a:off x="6719779" y="5026614"/>
              <a:ext cx="47229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69405521-DEE0-4A59-A1D6-79C0FC83F076}"/>
                </a:ext>
              </a:extLst>
            </p:cNvPr>
            <p:cNvGrpSpPr/>
            <p:nvPr/>
          </p:nvGrpSpPr>
          <p:grpSpPr>
            <a:xfrm>
              <a:off x="7335490" y="4508121"/>
              <a:ext cx="1263448" cy="913466"/>
              <a:chOff x="7300404" y="2500678"/>
              <a:chExt cx="1263448" cy="913466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D4F8F2D8-F681-46B0-A9BC-F50BCBFF1E99}"/>
                  </a:ext>
                </a:extLst>
              </p:cNvPr>
              <p:cNvSpPr/>
              <p:nvPr/>
            </p:nvSpPr>
            <p:spPr>
              <a:xfrm>
                <a:off x="7300404" y="2500678"/>
                <a:ext cx="631724" cy="913466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예측</a:t>
                </a:r>
                <a:endParaRPr lang="en-US" altLang="ko-KR" sz="1200" dirty="0">
                  <a:solidFill>
                    <a:schemeClr val="tx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- 0.8</a:t>
                </a:r>
              </a:p>
              <a:p>
                <a:pPr algn="ctr"/>
                <a:r>
                  <a:rPr lang="en-US" altLang="ko-KR" sz="900" b="1" dirty="0">
                    <a:solidFill>
                      <a:schemeClr val="tx1"/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.</a:t>
                </a:r>
              </a:p>
              <a:p>
                <a:pPr algn="ctr"/>
                <a:r>
                  <a:rPr lang="en-US" altLang="ko-KR" sz="900" b="1" dirty="0">
                    <a:solidFill>
                      <a:schemeClr val="tx1"/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.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- 3.5</a:t>
                </a:r>
                <a:endParaRPr lang="ko-KR" altLang="en-US" sz="1200" dirty="0">
                  <a:solidFill>
                    <a:schemeClr val="tx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05199C3-C410-4E2E-B1A9-BB7A0BFF2FB5}"/>
                  </a:ext>
                </a:extLst>
              </p:cNvPr>
              <p:cNvSpPr/>
              <p:nvPr/>
            </p:nvSpPr>
            <p:spPr>
              <a:xfrm>
                <a:off x="7932128" y="2500678"/>
                <a:ext cx="631724" cy="913466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타깃</a:t>
                </a:r>
                <a:endParaRPr lang="en-US" altLang="ko-KR" sz="1200" dirty="0">
                  <a:solidFill>
                    <a:schemeClr val="tx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-1</a:t>
                </a:r>
              </a:p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.</a:t>
                </a:r>
              </a:p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.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-1</a:t>
                </a:r>
                <a:endParaRPr lang="ko-KR" altLang="en-US" sz="1200" dirty="0">
                  <a:solidFill>
                    <a:schemeClr val="tx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</p:grp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B0698EEE-1EDF-4A5B-A52D-DDCFB37875CF}"/>
                </a:ext>
              </a:extLst>
            </p:cNvPr>
            <p:cNvCxnSpPr/>
            <p:nvPr/>
          </p:nvCxnSpPr>
          <p:spPr>
            <a:xfrm>
              <a:off x="8785154" y="5013459"/>
              <a:ext cx="47229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7572188-671E-4A98-8E2E-720F470283AA}"/>
                </a:ext>
              </a:extLst>
            </p:cNvPr>
            <p:cNvSpPr txBox="1"/>
            <p:nvPr/>
          </p:nvSpPr>
          <p:spPr>
            <a:xfrm>
              <a:off x="9169739" y="4852039"/>
              <a:ext cx="1454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err="1">
                  <a:latin typeface="-윤고딕320" panose="02030504000101010101" pitchFamily="18" charset="-127"/>
                  <a:ea typeface="-윤고딕320" panose="02030504000101010101" pitchFamily="18" charset="-127"/>
                </a:rPr>
                <a:t>와서스테인</a:t>
              </a:r>
              <a:r>
                <a:rPr lang="ko-KR" altLang="en-US" sz="12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 손실</a:t>
              </a:r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F511FB3B-1E2A-4D4F-A6C9-B40CEFFB2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LightScreen trans="65000" gridSize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21315" y="2607154"/>
              <a:ext cx="510274" cy="541200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2FE5F156-1A83-4B9B-B5CB-CFFA09D7E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ghtScreen trans="71000" gridSize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83074" y="3226289"/>
              <a:ext cx="513075" cy="564482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E887834C-2B8D-4F75-A818-3CEC72990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90760" y="4733788"/>
              <a:ext cx="517712" cy="551581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9963470-7020-4EA5-989B-F1253282E9F8}"/>
                </a:ext>
              </a:extLst>
            </p:cNvPr>
            <p:cNvSpPr txBox="1"/>
            <p:nvPr/>
          </p:nvSpPr>
          <p:spPr>
            <a:xfrm>
              <a:off x="2929812" y="5292843"/>
              <a:ext cx="11026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‘</a:t>
              </a:r>
              <a:r>
                <a:rPr lang="ko-KR" altLang="en-US" sz="12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진짜</a:t>
              </a:r>
              <a:r>
                <a:rPr lang="en-US" altLang="ko-KR" sz="12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'</a:t>
              </a:r>
              <a:r>
                <a:rPr lang="ko-KR" altLang="en-US" sz="12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이미지</a:t>
              </a:r>
            </a:p>
          </p:txBody>
        </p: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582365F-2C87-4125-B6C9-621A2E970E79}"/>
              </a:ext>
            </a:extLst>
          </p:cNvPr>
          <p:cNvSpPr/>
          <p:nvPr/>
        </p:nvSpPr>
        <p:spPr>
          <a:xfrm>
            <a:off x="623392" y="1925165"/>
            <a:ext cx="11161240" cy="395585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280CE60-264E-4880-A9F3-A2F8389C8FCF}"/>
              </a:ext>
            </a:extLst>
          </p:cNvPr>
          <p:cNvSpPr txBox="1"/>
          <p:nvPr/>
        </p:nvSpPr>
        <p:spPr>
          <a:xfrm>
            <a:off x="251352" y="1052736"/>
            <a:ext cx="8077710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67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WGAN – GP </a:t>
            </a:r>
            <a:r>
              <a:rPr lang="ko-KR" altLang="en-US" sz="2667" dirty="0" err="1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비평자</a:t>
            </a:r>
            <a:r>
              <a:rPr lang="ko-KR" altLang="en-US" sz="2667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훈련 과정</a:t>
            </a:r>
          </a:p>
        </p:txBody>
      </p:sp>
    </p:spTree>
    <p:extLst>
      <p:ext uri="{BB962C8B-B14F-4D97-AF65-F5344CB8AC3E}">
        <p14:creationId xmlns:p14="http://schemas.microsoft.com/office/powerpoint/2010/main" val="3228842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7043C3-DC76-4072-A14B-647CFE181F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4195" y="254003"/>
            <a:ext cx="4224468" cy="350503"/>
          </a:xfrm>
        </p:spPr>
        <p:txBody>
          <a:bodyPr>
            <a:norm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03.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프로그램 구조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_WGAN-GP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0BEDDA-4CF0-42F8-98B4-42ADFBD994FF}"/>
              </a:ext>
            </a:extLst>
          </p:cNvPr>
          <p:cNvSpPr txBox="1"/>
          <p:nvPr/>
        </p:nvSpPr>
        <p:spPr>
          <a:xfrm>
            <a:off x="3215680" y="6537603"/>
            <a:ext cx="8633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Reference. Improved Training of Wasserstein GANs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BD0658-429D-474B-90D2-6FA63C164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4" y="692696"/>
            <a:ext cx="7445116" cy="612190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3C0E7B9-0A63-485B-A037-437C612810E1}"/>
              </a:ext>
            </a:extLst>
          </p:cNvPr>
          <p:cNvSpPr/>
          <p:nvPr/>
        </p:nvSpPr>
        <p:spPr>
          <a:xfrm>
            <a:off x="5663952" y="691471"/>
            <a:ext cx="1872208" cy="6121905"/>
          </a:xfrm>
          <a:prstGeom prst="rect">
            <a:avLst/>
          </a:prstGeom>
          <a:noFill/>
          <a:ln w="31750">
            <a:solidFill>
              <a:srgbClr val="C00000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CA5A730-EC29-48C8-8598-ABF4299D5D62}"/>
              </a:ext>
            </a:extLst>
          </p:cNvPr>
          <p:cNvGrpSpPr/>
          <p:nvPr/>
        </p:nvGrpSpPr>
        <p:grpSpPr>
          <a:xfrm>
            <a:off x="7972648" y="3587207"/>
            <a:ext cx="283592" cy="330432"/>
            <a:chOff x="3790568" y="5445224"/>
            <a:chExt cx="283592" cy="330432"/>
          </a:xfrm>
        </p:grpSpPr>
        <p:sp>
          <p:nvSpPr>
            <p:cNvPr id="13" name="화살표: 갈매기형 수장 12">
              <a:extLst>
                <a:ext uri="{FF2B5EF4-FFF2-40B4-BE49-F238E27FC236}">
                  <a16:creationId xmlns:a16="http://schemas.microsoft.com/office/drawing/2014/main" id="{C98223F5-612C-46F1-8270-B3CC44347C57}"/>
                </a:ext>
              </a:extLst>
            </p:cNvPr>
            <p:cNvSpPr/>
            <p:nvPr/>
          </p:nvSpPr>
          <p:spPr>
            <a:xfrm>
              <a:off x="3863752" y="5445224"/>
              <a:ext cx="210408" cy="330432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화살표: 갈매기형 수장 13">
              <a:extLst>
                <a:ext uri="{FF2B5EF4-FFF2-40B4-BE49-F238E27FC236}">
                  <a16:creationId xmlns:a16="http://schemas.microsoft.com/office/drawing/2014/main" id="{773F9F4C-EF88-4CE6-9588-58FEEBBF3938}"/>
                </a:ext>
              </a:extLst>
            </p:cNvPr>
            <p:cNvSpPr/>
            <p:nvPr/>
          </p:nvSpPr>
          <p:spPr>
            <a:xfrm>
              <a:off x="3790568" y="5445224"/>
              <a:ext cx="145192" cy="330432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1178FBC-1649-403F-9CC5-A4DB5C44CD49}"/>
              </a:ext>
            </a:extLst>
          </p:cNvPr>
          <p:cNvSpPr txBox="1"/>
          <p:nvPr/>
        </p:nvSpPr>
        <p:spPr>
          <a:xfrm>
            <a:off x="8316232" y="3552368"/>
            <a:ext cx="3664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GAN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중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Image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성능 ↑</a:t>
            </a:r>
          </a:p>
        </p:txBody>
      </p:sp>
    </p:spTree>
    <p:extLst>
      <p:ext uri="{BB962C8B-B14F-4D97-AF65-F5344CB8AC3E}">
        <p14:creationId xmlns:p14="http://schemas.microsoft.com/office/powerpoint/2010/main" val="2653654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7043C3-DC76-4072-A14B-647CFE181F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0136" y="254003"/>
            <a:ext cx="4728527" cy="350503"/>
          </a:xfrm>
        </p:spPr>
        <p:txBody>
          <a:bodyPr>
            <a:norm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03.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프로그램 구조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_Neural Style Transfer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0BEDDA-4CF0-42F8-98B4-42ADFBD994FF}"/>
              </a:ext>
            </a:extLst>
          </p:cNvPr>
          <p:cNvSpPr txBox="1"/>
          <p:nvPr/>
        </p:nvSpPr>
        <p:spPr>
          <a:xfrm>
            <a:off x="3215680" y="6537603"/>
            <a:ext cx="8633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Reference.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neural algorithm of artistic style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E1B1C5-C09B-4544-933B-C5EE2E56C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" y="2031649"/>
            <a:ext cx="12185600" cy="45059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4E610F-422C-4D77-A796-71DE5C9FA7CB}"/>
              </a:ext>
            </a:extLst>
          </p:cNvPr>
          <p:cNvSpPr txBox="1"/>
          <p:nvPr/>
        </p:nvSpPr>
        <p:spPr>
          <a:xfrm>
            <a:off x="-96688" y="931625"/>
            <a:ext cx="2976331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Neural</a:t>
            </a:r>
          </a:p>
          <a:p>
            <a:pPr algn="ctr"/>
            <a:r>
              <a:rPr lang="en-US" altLang="ko-KR" sz="2667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Style Transfer</a:t>
            </a:r>
            <a:endParaRPr lang="ko-KR" altLang="en-US" sz="2667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F5D6CC-B7D8-45A3-9037-1ECEBADC87EA}"/>
              </a:ext>
            </a:extLst>
          </p:cNvPr>
          <p:cNvSpPr txBox="1"/>
          <p:nvPr/>
        </p:nvSpPr>
        <p:spPr>
          <a:xfrm>
            <a:off x="2550210" y="942011"/>
            <a:ext cx="6863786" cy="830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67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훈련세트를 사용하지 않고 이미지의 스타일을 다른 이미지로 전달해 변환</a:t>
            </a:r>
            <a:endParaRPr lang="en-US" altLang="ko-KR" sz="1467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67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이미지의 내용을 식별하도록 성공적으로 사전 훈련된</a:t>
            </a:r>
            <a:r>
              <a:rPr lang="ko-KR" altLang="en-US" sz="1467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0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VGG19 </a:t>
            </a:r>
            <a:r>
              <a:rPr lang="ko-KR" altLang="en-US" sz="1467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</a:t>
            </a:r>
            <a:endParaRPr lang="en-US" altLang="ko-KR" sz="1467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24DF78B-7754-4C16-9E62-69674DF0BA19}"/>
              </a:ext>
            </a:extLst>
          </p:cNvPr>
          <p:cNvCxnSpPr/>
          <p:nvPr/>
        </p:nvCxnSpPr>
        <p:spPr>
          <a:xfrm>
            <a:off x="2529500" y="1104888"/>
            <a:ext cx="0" cy="59313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457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7043C3-DC76-4072-A14B-647CFE181F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03.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프로그램 구조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23FB30-5FC3-4F2C-9A9D-83B85ECFA96B}"/>
              </a:ext>
            </a:extLst>
          </p:cNvPr>
          <p:cNvSpPr txBox="1"/>
          <p:nvPr/>
        </p:nvSpPr>
        <p:spPr>
          <a:xfrm>
            <a:off x="5553129" y="1421774"/>
            <a:ext cx="948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200" dirty="0">
                <a:ln>
                  <a:solidFill>
                    <a:srgbClr val="4C4728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807EA-BEA9-4F3C-BC51-88BAF832F010}"/>
              </a:ext>
            </a:extLst>
          </p:cNvPr>
          <p:cNvSpPr txBox="1"/>
          <p:nvPr/>
        </p:nvSpPr>
        <p:spPr>
          <a:xfrm>
            <a:off x="5471928" y="5436226"/>
            <a:ext cx="1248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200" dirty="0">
                <a:ln>
                  <a:solidFill>
                    <a:srgbClr val="4C4728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Image</a:t>
            </a: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26A9BF11-1911-4D86-A577-BC9C4E1376C2}"/>
              </a:ext>
            </a:extLst>
          </p:cNvPr>
          <p:cNvSpPr/>
          <p:nvPr/>
        </p:nvSpPr>
        <p:spPr>
          <a:xfrm>
            <a:off x="5910625" y="2128559"/>
            <a:ext cx="311536" cy="502387"/>
          </a:xfrm>
          <a:prstGeom prst="downArrow">
            <a:avLst/>
          </a:prstGeom>
          <a:noFill/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/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A4DE6F21-0A39-404B-A2E0-7190C835DF7F}"/>
              </a:ext>
            </a:extLst>
          </p:cNvPr>
          <p:cNvSpPr/>
          <p:nvPr/>
        </p:nvSpPr>
        <p:spPr>
          <a:xfrm>
            <a:off x="5940230" y="4805891"/>
            <a:ext cx="311536" cy="502387"/>
          </a:xfrm>
          <a:prstGeom prst="downArrow">
            <a:avLst/>
          </a:prstGeom>
          <a:noFill/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D7139D-6E9A-4A97-92DB-869D0B759E70}"/>
              </a:ext>
            </a:extLst>
          </p:cNvPr>
          <p:cNvSpPr txBox="1"/>
          <p:nvPr/>
        </p:nvSpPr>
        <p:spPr>
          <a:xfrm>
            <a:off x="1875104" y="3617490"/>
            <a:ext cx="2089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ln>
                  <a:solidFill>
                    <a:srgbClr val="4C4728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SoySpacing</a:t>
            </a:r>
            <a:endParaRPr lang="en-US" altLang="ko-KR" sz="2000" b="1" dirty="0">
              <a:ln>
                <a:solidFill>
                  <a:srgbClr val="4C4728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E9AF2B-06E1-4F53-BE63-BB5E832B557D}"/>
              </a:ext>
            </a:extLst>
          </p:cNvPr>
          <p:cNvSpPr txBox="1"/>
          <p:nvPr/>
        </p:nvSpPr>
        <p:spPr>
          <a:xfrm>
            <a:off x="1948323" y="3190290"/>
            <a:ext cx="2032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200" dirty="0">
                <a:ln>
                  <a:solidFill>
                    <a:srgbClr val="4C4728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띄어쓰기를</a:t>
            </a:r>
            <a:r>
              <a:rPr lang="ko-KR" altLang="en-US" sz="2000" b="1" spc="-200" dirty="0">
                <a:ln>
                  <a:solidFill>
                    <a:srgbClr val="4C4728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000" spc="-200" dirty="0">
                <a:ln>
                  <a:solidFill>
                    <a:srgbClr val="4C4728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위한</a:t>
            </a:r>
            <a:endParaRPr lang="en-US" altLang="ko-KR" sz="2000" spc="-200" dirty="0">
              <a:ln>
                <a:solidFill>
                  <a:srgbClr val="4C4728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13DA37E-C1D0-4D51-879F-998772DB8F8D}"/>
              </a:ext>
            </a:extLst>
          </p:cNvPr>
          <p:cNvCxnSpPr/>
          <p:nvPr/>
        </p:nvCxnSpPr>
        <p:spPr>
          <a:xfrm>
            <a:off x="3937148" y="3755669"/>
            <a:ext cx="491599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FAEB332-4D65-4801-A799-6F4D986B5219}"/>
              </a:ext>
            </a:extLst>
          </p:cNvPr>
          <p:cNvSpPr txBox="1"/>
          <p:nvPr/>
        </p:nvSpPr>
        <p:spPr>
          <a:xfrm>
            <a:off x="8420050" y="3328757"/>
            <a:ext cx="2348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rgbClr val="4C4728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Neural </a:t>
            </a:r>
          </a:p>
          <a:p>
            <a:pPr algn="ctr"/>
            <a:r>
              <a:rPr lang="en-US" altLang="ko-KR" sz="2000" b="1" dirty="0">
                <a:ln>
                  <a:solidFill>
                    <a:srgbClr val="4C4728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Style Transfer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CC82C9-07E3-4AB9-B7D3-80EC9989DAA8}"/>
              </a:ext>
            </a:extLst>
          </p:cNvPr>
          <p:cNvSpPr txBox="1"/>
          <p:nvPr/>
        </p:nvSpPr>
        <p:spPr>
          <a:xfrm>
            <a:off x="4052749" y="3615077"/>
            <a:ext cx="1899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rgbClr val="4C4728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BERT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C07FEC-CD59-4102-AEB9-47D66A7797FB}"/>
              </a:ext>
            </a:extLst>
          </p:cNvPr>
          <p:cNvSpPr txBox="1"/>
          <p:nvPr/>
        </p:nvSpPr>
        <p:spPr>
          <a:xfrm>
            <a:off x="3932493" y="3189553"/>
            <a:ext cx="2032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200" dirty="0">
                <a:ln>
                  <a:solidFill>
                    <a:srgbClr val="4C4728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한국어</a:t>
            </a:r>
            <a:endParaRPr lang="en-US" altLang="ko-KR" sz="2000" spc="-200" dirty="0">
              <a:ln>
                <a:solidFill>
                  <a:srgbClr val="4C4728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9D656F6-5ACD-4683-923C-BACF027C2234}"/>
              </a:ext>
            </a:extLst>
          </p:cNvPr>
          <p:cNvCxnSpPr/>
          <p:nvPr/>
        </p:nvCxnSpPr>
        <p:spPr>
          <a:xfrm>
            <a:off x="7953395" y="3761979"/>
            <a:ext cx="491599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07E9A4C-7A0A-43B7-A66B-DD681B8D17C0}"/>
              </a:ext>
            </a:extLst>
          </p:cNvPr>
          <p:cNvCxnSpPr/>
          <p:nvPr/>
        </p:nvCxnSpPr>
        <p:spPr>
          <a:xfrm>
            <a:off x="5553129" y="3777293"/>
            <a:ext cx="491599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양쪽 대괄호 31">
            <a:extLst>
              <a:ext uri="{FF2B5EF4-FFF2-40B4-BE49-F238E27FC236}">
                <a16:creationId xmlns:a16="http://schemas.microsoft.com/office/drawing/2014/main" id="{CF0D7069-EEBB-4ADC-94D4-AD0A7B88F72F}"/>
              </a:ext>
            </a:extLst>
          </p:cNvPr>
          <p:cNvSpPr/>
          <p:nvPr/>
        </p:nvSpPr>
        <p:spPr>
          <a:xfrm>
            <a:off x="2135560" y="3068960"/>
            <a:ext cx="8352928" cy="1296144"/>
          </a:xfrm>
          <a:prstGeom prst="bracketPair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3EC149-36CB-44FC-8AED-5480FEEB4074}"/>
              </a:ext>
            </a:extLst>
          </p:cNvPr>
          <p:cNvSpPr txBox="1"/>
          <p:nvPr/>
        </p:nvSpPr>
        <p:spPr>
          <a:xfrm>
            <a:off x="5784495" y="3253527"/>
            <a:ext cx="2398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ln>
                  <a:solidFill>
                    <a:srgbClr val="4C4728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StackGAN</a:t>
            </a:r>
            <a:endParaRPr lang="en-US" altLang="ko-KR" sz="2000" b="1" dirty="0">
              <a:ln>
                <a:solidFill>
                  <a:srgbClr val="4C4728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320DAE-522B-428F-9DF0-B9FD70CD82DD}"/>
              </a:ext>
            </a:extLst>
          </p:cNvPr>
          <p:cNvSpPr txBox="1"/>
          <p:nvPr/>
        </p:nvSpPr>
        <p:spPr>
          <a:xfrm>
            <a:off x="5967269" y="2884874"/>
            <a:ext cx="2032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200" dirty="0">
                <a:ln>
                  <a:solidFill>
                    <a:srgbClr val="4C4728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Text to Image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CE1E2C-BB3A-45C5-AC41-898914583E11}"/>
              </a:ext>
            </a:extLst>
          </p:cNvPr>
          <p:cNvSpPr txBox="1"/>
          <p:nvPr/>
        </p:nvSpPr>
        <p:spPr>
          <a:xfrm>
            <a:off x="5785873" y="3930194"/>
            <a:ext cx="2398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rgbClr val="4C4728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WGAN-GP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4A73D5-2324-47E5-8932-47508C2F7376}"/>
              </a:ext>
            </a:extLst>
          </p:cNvPr>
          <p:cNvSpPr txBox="1"/>
          <p:nvPr/>
        </p:nvSpPr>
        <p:spPr>
          <a:xfrm>
            <a:off x="6771980" y="3621796"/>
            <a:ext cx="361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+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74297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59696" y="3128580"/>
            <a:ext cx="5472608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67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결과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602137" y="2922851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6" name="직각 삼각형 5"/>
          <p:cNvSpPr/>
          <p:nvPr/>
        </p:nvSpPr>
        <p:spPr>
          <a:xfrm>
            <a:off x="5012133" y="2922851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058923" y="2923233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8" name="직사각형 7"/>
          <p:cNvSpPr/>
          <p:nvPr/>
        </p:nvSpPr>
        <p:spPr>
          <a:xfrm>
            <a:off x="5260351" y="2922853"/>
            <a:ext cx="2328276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9" name="TextBox 8"/>
          <p:cNvSpPr txBox="1"/>
          <p:nvPr/>
        </p:nvSpPr>
        <p:spPr>
          <a:xfrm>
            <a:off x="4599967" y="2882971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04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360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3257D-B8DE-488F-8397-1AD51321D8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3998C-E11A-45CA-B304-17DAD83D329E}"/>
              </a:ext>
            </a:extLst>
          </p:cNvPr>
          <p:cNvSpPr txBox="1"/>
          <p:nvPr/>
        </p:nvSpPr>
        <p:spPr>
          <a:xfrm>
            <a:off x="2927648" y="1556792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Text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257EE7-4455-4C56-AE66-28A3734CDC05}"/>
              </a:ext>
            </a:extLst>
          </p:cNvPr>
          <p:cNvSpPr txBox="1"/>
          <p:nvPr/>
        </p:nvSpPr>
        <p:spPr>
          <a:xfrm>
            <a:off x="8328248" y="1556792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Image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2B0B5E3-84FE-42E2-BF7D-AE59B4F607DE}"/>
              </a:ext>
            </a:extLst>
          </p:cNvPr>
          <p:cNvCxnSpPr>
            <a:cxnSpLocks/>
          </p:cNvCxnSpPr>
          <p:nvPr/>
        </p:nvCxnSpPr>
        <p:spPr>
          <a:xfrm>
            <a:off x="6648072" y="1648473"/>
            <a:ext cx="0" cy="4536504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02089E8-1F68-4DC4-89BF-F14A40D97419}"/>
              </a:ext>
            </a:extLst>
          </p:cNvPr>
          <p:cNvSpPr/>
          <p:nvPr/>
        </p:nvSpPr>
        <p:spPr>
          <a:xfrm>
            <a:off x="6144022" y="3798943"/>
            <a:ext cx="1008100" cy="504056"/>
          </a:xfrm>
          <a:prstGeom prst="rightArrow">
            <a:avLst/>
          </a:prstGeom>
          <a:solidFill>
            <a:srgbClr val="F2F2F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88803F-8697-4B76-B0BA-E35F8531798A}"/>
              </a:ext>
            </a:extLst>
          </p:cNvPr>
          <p:cNvSpPr txBox="1"/>
          <p:nvPr/>
        </p:nvSpPr>
        <p:spPr>
          <a:xfrm>
            <a:off x="1775526" y="2649310"/>
            <a:ext cx="4104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“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개가 </a:t>
            </a:r>
            <a:r>
              <a:rPr lang="ko-KR" altLang="en-US" sz="20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저글링을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하고 있다</a:t>
            </a:r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.”</a:t>
            </a:r>
            <a:endParaRPr lang="ko-KR" altLang="en-US" sz="2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4200AD-4449-44DE-97FB-E87408BEFEE8}"/>
              </a:ext>
            </a:extLst>
          </p:cNvPr>
          <p:cNvSpPr txBox="1"/>
          <p:nvPr/>
        </p:nvSpPr>
        <p:spPr>
          <a:xfrm>
            <a:off x="1775525" y="3831243"/>
            <a:ext cx="4320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“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사람이 오토바이를 타고 있다</a:t>
            </a:r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.”</a:t>
            </a:r>
            <a:endParaRPr lang="ko-KR" altLang="en-US" sz="2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0E127D-E007-4FC5-98D8-F686847E2792}"/>
              </a:ext>
            </a:extLst>
          </p:cNvPr>
          <p:cNvSpPr txBox="1"/>
          <p:nvPr/>
        </p:nvSpPr>
        <p:spPr>
          <a:xfrm>
            <a:off x="1775525" y="5013176"/>
            <a:ext cx="4320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“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공원에서 산책하는 사람</a:t>
            </a:r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.”</a:t>
            </a:r>
            <a:endParaRPr lang="ko-KR" altLang="en-US" sz="2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2DE6A30-A6C3-4221-9EB0-E592EA5B7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111" y="2423297"/>
            <a:ext cx="609600" cy="609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A9FEF39-3EBD-4854-A255-0FCB6A726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111" y="3645024"/>
            <a:ext cx="609600" cy="6096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4DBA7BA-9F10-48D4-8F07-9227B30280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180" y="490843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768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59696" y="3128580"/>
            <a:ext cx="5472608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67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한계점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602137" y="2922851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6" name="직각 삼각형 5"/>
          <p:cNvSpPr/>
          <p:nvPr/>
        </p:nvSpPr>
        <p:spPr>
          <a:xfrm>
            <a:off x="5012133" y="2922851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058923" y="2923233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8" name="직사각형 7"/>
          <p:cNvSpPr/>
          <p:nvPr/>
        </p:nvSpPr>
        <p:spPr>
          <a:xfrm>
            <a:off x="5260351" y="2922853"/>
            <a:ext cx="2328276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9" name="TextBox 8"/>
          <p:cNvSpPr txBox="1"/>
          <p:nvPr/>
        </p:nvSpPr>
        <p:spPr>
          <a:xfrm>
            <a:off x="4599967" y="2882971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05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538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3257D-B8DE-488F-8397-1AD51321D8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한계점</a:t>
            </a:r>
          </a:p>
        </p:txBody>
      </p:sp>
      <p:sp>
        <p:nvSpPr>
          <p:cNvPr id="37" name="모서리가 둥근 직사각형 1">
            <a:extLst>
              <a:ext uri="{FF2B5EF4-FFF2-40B4-BE49-F238E27FC236}">
                <a16:creationId xmlns:a16="http://schemas.microsoft.com/office/drawing/2014/main" id="{63699869-1FA4-4447-A634-E360F5067B60}"/>
              </a:ext>
            </a:extLst>
          </p:cNvPr>
          <p:cNvSpPr/>
          <p:nvPr/>
        </p:nvSpPr>
        <p:spPr>
          <a:xfrm>
            <a:off x="709589" y="1109128"/>
            <a:ext cx="542460" cy="56328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TextBox 47">
            <a:extLst>
              <a:ext uri="{FF2B5EF4-FFF2-40B4-BE49-F238E27FC236}">
                <a16:creationId xmlns:a16="http://schemas.microsoft.com/office/drawing/2014/main" id="{9C5E434A-1FBA-4FD3-A7AC-D3EC0697F4A1}"/>
              </a:ext>
            </a:extLst>
          </p:cNvPr>
          <p:cNvSpPr txBox="1"/>
          <p:nvPr/>
        </p:nvSpPr>
        <p:spPr>
          <a:xfrm>
            <a:off x="1271464" y="1412781"/>
            <a:ext cx="9793088" cy="11149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marL="285750" indent="-2857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우리 수준에서 </a:t>
            </a:r>
            <a:r>
              <a:rPr lang="en-US" altLang="ko-KR" sz="14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Tensorflow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 Lite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로 변환하기 위해 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Model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을 작은 부분으로 나누고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, 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통합하는 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class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를 </a:t>
            </a:r>
            <a:endParaRPr lang="en-US" altLang="ko-KR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     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만들어서 어플리케이션에 구동하는 것이 어려움</a:t>
            </a:r>
            <a:endParaRPr lang="en-US" altLang="ko-KR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marL="285750" indent="-28575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4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Tensorflow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 Lite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도 불완전한 개발단계에 있어 지원하지 않는 명령어도 많고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, 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변환에 제약사항이 많음</a:t>
            </a:r>
            <a:endParaRPr lang="en-US" altLang="ko-KR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38" name="TextBox 43">
            <a:extLst>
              <a:ext uri="{FF2B5EF4-FFF2-40B4-BE49-F238E27FC236}">
                <a16:creationId xmlns:a16="http://schemas.microsoft.com/office/drawing/2014/main" id="{87F4DE05-6093-4A0C-AA72-A90C7180932A}"/>
              </a:ext>
            </a:extLst>
          </p:cNvPr>
          <p:cNvSpPr txBox="1"/>
          <p:nvPr/>
        </p:nvSpPr>
        <p:spPr>
          <a:xfrm>
            <a:off x="699881" y="1153514"/>
            <a:ext cx="561875" cy="46166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01</a:t>
            </a:r>
          </a:p>
        </p:txBody>
      </p:sp>
      <p:sp>
        <p:nvSpPr>
          <p:cNvPr id="39" name="TextBox 45">
            <a:extLst>
              <a:ext uri="{FF2B5EF4-FFF2-40B4-BE49-F238E27FC236}">
                <a16:creationId xmlns:a16="http://schemas.microsoft.com/office/drawing/2014/main" id="{67274458-72EE-41EB-909D-C69209A37FAA}"/>
              </a:ext>
            </a:extLst>
          </p:cNvPr>
          <p:cNvSpPr txBox="1"/>
          <p:nvPr/>
        </p:nvSpPr>
        <p:spPr>
          <a:xfrm>
            <a:off x="1252049" y="1074227"/>
            <a:ext cx="3365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Tensorflow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Lite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와 하드웨어의 한계점</a:t>
            </a:r>
            <a:endParaRPr lang="en-US" altLang="ko-KR" sz="1600" b="1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D75513F-ED95-4EB2-A131-27F5B4DEF832}"/>
              </a:ext>
            </a:extLst>
          </p:cNvPr>
          <p:cNvCxnSpPr/>
          <p:nvPr/>
        </p:nvCxnSpPr>
        <p:spPr>
          <a:xfrm>
            <a:off x="1252049" y="1390770"/>
            <a:ext cx="32845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A3EC7CE-67F1-4141-B4B9-F04692E7E01F}"/>
              </a:ext>
            </a:extLst>
          </p:cNvPr>
          <p:cNvGrpSpPr/>
          <p:nvPr/>
        </p:nvGrpSpPr>
        <p:grpSpPr>
          <a:xfrm>
            <a:off x="1695296" y="2708920"/>
            <a:ext cx="2294826" cy="3935907"/>
            <a:chOff x="7196227" y="1090011"/>
            <a:chExt cx="2571794" cy="4513465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D62D43DB-3CE9-4B6A-BBDE-1CBC36E2DCB0}"/>
                </a:ext>
              </a:extLst>
            </p:cNvPr>
            <p:cNvGrpSpPr/>
            <p:nvPr/>
          </p:nvGrpSpPr>
          <p:grpSpPr>
            <a:xfrm>
              <a:off x="7196227" y="1090011"/>
              <a:ext cx="2571794" cy="4513465"/>
              <a:chOff x="4887278" y="1845007"/>
              <a:chExt cx="2571794" cy="4513465"/>
            </a:xfrm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</p:grpSpPr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C4AEF921-68BB-4FA9-95C1-7E435EC5DB7F}"/>
                  </a:ext>
                </a:extLst>
              </p:cNvPr>
              <p:cNvSpPr/>
              <p:nvPr/>
            </p:nvSpPr>
            <p:spPr>
              <a:xfrm>
                <a:off x="4887278" y="1845007"/>
                <a:ext cx="2571794" cy="4513465"/>
              </a:xfrm>
              <a:prstGeom prst="roundRect">
                <a:avLst>
                  <a:gd name="adj" fmla="val 10725"/>
                </a:avLst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86666BB9-AE90-4D9C-895D-B4DDFE38A921}"/>
                  </a:ext>
                </a:extLst>
              </p:cNvPr>
              <p:cNvSpPr/>
              <p:nvPr/>
            </p:nvSpPr>
            <p:spPr>
              <a:xfrm>
                <a:off x="6011460" y="5924734"/>
                <a:ext cx="323431" cy="323431"/>
              </a:xfrm>
              <a:prstGeom prst="ellipse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191627CD-FA07-479B-AF38-1F16507D9F00}"/>
                  </a:ext>
                </a:extLst>
              </p:cNvPr>
              <p:cNvSpPr/>
              <p:nvPr/>
            </p:nvSpPr>
            <p:spPr>
              <a:xfrm>
                <a:off x="5810318" y="2088003"/>
                <a:ext cx="725714" cy="116114"/>
              </a:xfrm>
              <a:prstGeom prst="round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B55B74E-A74F-45E4-BC30-20703FA7213F}"/>
                  </a:ext>
                </a:extLst>
              </p:cNvPr>
              <p:cNvSpPr txBox="1"/>
              <p:nvPr/>
            </p:nvSpPr>
            <p:spPr>
              <a:xfrm>
                <a:off x="5228696" y="4776630"/>
                <a:ext cx="1965603" cy="584775"/>
              </a:xfrm>
              <a:prstGeom prst="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WITH US</a:t>
                </a:r>
                <a:endParaRPr lang="ko-KR" altLang="en-US" sz="3200" dirty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</p:grpSp>
        <p:pic>
          <p:nvPicPr>
            <p:cNvPr id="36" name="Picture 2" descr="C:\Users\550PC\Desktop\pixir_ppt\phone1.png">
              <a:extLst>
                <a:ext uri="{FF2B5EF4-FFF2-40B4-BE49-F238E27FC236}">
                  <a16:creationId xmlns:a16="http://schemas.microsoft.com/office/drawing/2014/main" id="{9447DA65-8FF6-4027-89BE-136D4396C3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4471" y="1570080"/>
              <a:ext cx="2273811" cy="3498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694AD7C-C94E-40B1-BEEA-F18E57FC74CD}"/>
              </a:ext>
            </a:extLst>
          </p:cNvPr>
          <p:cNvGrpSpPr/>
          <p:nvPr/>
        </p:nvGrpSpPr>
        <p:grpSpPr>
          <a:xfrm>
            <a:off x="4980483" y="2708920"/>
            <a:ext cx="2294826" cy="3935907"/>
            <a:chOff x="8154331" y="1090011"/>
            <a:chExt cx="2571794" cy="4513465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5CA3B19-6842-4B55-B6FC-5979B47E7795}"/>
                </a:ext>
              </a:extLst>
            </p:cNvPr>
            <p:cNvGrpSpPr/>
            <p:nvPr/>
          </p:nvGrpSpPr>
          <p:grpSpPr>
            <a:xfrm>
              <a:off x="8154331" y="1090011"/>
              <a:ext cx="2571794" cy="4513465"/>
              <a:chOff x="4887278" y="1845007"/>
              <a:chExt cx="2571794" cy="4513465"/>
            </a:xfrm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</p:grpSpPr>
          <p:sp>
            <p:nvSpPr>
              <p:cNvPr id="29" name="사각형: 둥근 모서리 15">
                <a:extLst>
                  <a:ext uri="{FF2B5EF4-FFF2-40B4-BE49-F238E27FC236}">
                    <a16:creationId xmlns:a16="http://schemas.microsoft.com/office/drawing/2014/main" id="{A48CB877-F583-43E9-B4A5-AF2B24A5CE91}"/>
                  </a:ext>
                </a:extLst>
              </p:cNvPr>
              <p:cNvSpPr/>
              <p:nvPr/>
            </p:nvSpPr>
            <p:spPr>
              <a:xfrm>
                <a:off x="4887278" y="1845007"/>
                <a:ext cx="2571794" cy="4513465"/>
              </a:xfrm>
              <a:prstGeom prst="roundRect">
                <a:avLst>
                  <a:gd name="adj" fmla="val 10725"/>
                </a:avLst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CDF194A7-DDBA-408F-8429-009361EE9569}"/>
                  </a:ext>
                </a:extLst>
              </p:cNvPr>
              <p:cNvSpPr/>
              <p:nvPr/>
            </p:nvSpPr>
            <p:spPr>
              <a:xfrm>
                <a:off x="6011460" y="5924734"/>
                <a:ext cx="323431" cy="323431"/>
              </a:xfrm>
              <a:prstGeom prst="ellipse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사각형: 둥근 모서리 23">
                <a:extLst>
                  <a:ext uri="{FF2B5EF4-FFF2-40B4-BE49-F238E27FC236}">
                    <a16:creationId xmlns:a16="http://schemas.microsoft.com/office/drawing/2014/main" id="{9E3FDA78-B915-42CA-828B-C71DA2FF7F45}"/>
                  </a:ext>
                </a:extLst>
              </p:cNvPr>
              <p:cNvSpPr/>
              <p:nvPr/>
            </p:nvSpPr>
            <p:spPr>
              <a:xfrm>
                <a:off x="5810318" y="2088003"/>
                <a:ext cx="725714" cy="116114"/>
              </a:xfrm>
              <a:prstGeom prst="round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45C134A-8D87-4923-9462-C1662A9AC071}"/>
                  </a:ext>
                </a:extLst>
              </p:cNvPr>
              <p:cNvSpPr txBox="1"/>
              <p:nvPr/>
            </p:nvSpPr>
            <p:spPr>
              <a:xfrm>
                <a:off x="5228696" y="4776630"/>
                <a:ext cx="1965603" cy="584775"/>
              </a:xfrm>
              <a:prstGeom prst="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WITH US</a:t>
                </a:r>
                <a:endParaRPr lang="ko-KR" altLang="en-US" sz="3200" dirty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</p:grpSp>
        <p:pic>
          <p:nvPicPr>
            <p:cNvPr id="27" name="Picture 3" descr="C:\Users\550PC\Desktop\pixir_ppt\phone2.png">
              <a:extLst>
                <a:ext uri="{FF2B5EF4-FFF2-40B4-BE49-F238E27FC236}">
                  <a16:creationId xmlns:a16="http://schemas.microsoft.com/office/drawing/2014/main" id="{0185AD07-A2DF-4C1C-878D-353D465471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5584" y="1559321"/>
              <a:ext cx="2297869" cy="3535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0E12BBB-681A-4D17-AD38-122F5687938F}"/>
              </a:ext>
            </a:extLst>
          </p:cNvPr>
          <p:cNvGrpSpPr/>
          <p:nvPr/>
        </p:nvGrpSpPr>
        <p:grpSpPr>
          <a:xfrm>
            <a:off x="4343506" y="4511657"/>
            <a:ext cx="283592" cy="330432"/>
            <a:chOff x="3790568" y="5445224"/>
            <a:chExt cx="283592" cy="330432"/>
          </a:xfrm>
        </p:grpSpPr>
        <p:sp>
          <p:nvSpPr>
            <p:cNvPr id="49" name="화살표: 갈매기형 수장 48">
              <a:extLst>
                <a:ext uri="{FF2B5EF4-FFF2-40B4-BE49-F238E27FC236}">
                  <a16:creationId xmlns:a16="http://schemas.microsoft.com/office/drawing/2014/main" id="{C6AB9488-A52C-44B4-8665-91C3BD909692}"/>
                </a:ext>
              </a:extLst>
            </p:cNvPr>
            <p:cNvSpPr/>
            <p:nvPr/>
          </p:nvSpPr>
          <p:spPr>
            <a:xfrm>
              <a:off x="3863752" y="5445224"/>
              <a:ext cx="210408" cy="330432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화살표: 갈매기형 수장 49">
              <a:extLst>
                <a:ext uri="{FF2B5EF4-FFF2-40B4-BE49-F238E27FC236}">
                  <a16:creationId xmlns:a16="http://schemas.microsoft.com/office/drawing/2014/main" id="{964FE565-B093-49CB-83B4-5A868F4AE77E}"/>
                </a:ext>
              </a:extLst>
            </p:cNvPr>
            <p:cNvSpPr/>
            <p:nvPr/>
          </p:nvSpPr>
          <p:spPr>
            <a:xfrm>
              <a:off x="3790568" y="5445224"/>
              <a:ext cx="145192" cy="330432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7FBECE4-2CD4-481D-BFC8-092E5B2C1E48}"/>
              </a:ext>
            </a:extLst>
          </p:cNvPr>
          <p:cNvGrpSpPr/>
          <p:nvPr/>
        </p:nvGrpSpPr>
        <p:grpSpPr>
          <a:xfrm>
            <a:off x="7625298" y="4453710"/>
            <a:ext cx="283592" cy="330432"/>
            <a:chOff x="3790568" y="5445224"/>
            <a:chExt cx="283592" cy="330432"/>
          </a:xfrm>
        </p:grpSpPr>
        <p:sp>
          <p:nvSpPr>
            <p:cNvPr id="52" name="화살표: 갈매기형 수장 51">
              <a:extLst>
                <a:ext uri="{FF2B5EF4-FFF2-40B4-BE49-F238E27FC236}">
                  <a16:creationId xmlns:a16="http://schemas.microsoft.com/office/drawing/2014/main" id="{31A25F0A-B451-465E-B6D7-247914700F21}"/>
                </a:ext>
              </a:extLst>
            </p:cNvPr>
            <p:cNvSpPr/>
            <p:nvPr/>
          </p:nvSpPr>
          <p:spPr>
            <a:xfrm>
              <a:off x="3863752" y="5445224"/>
              <a:ext cx="210408" cy="330432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화살표: 갈매기형 수장 52">
              <a:extLst>
                <a:ext uri="{FF2B5EF4-FFF2-40B4-BE49-F238E27FC236}">
                  <a16:creationId xmlns:a16="http://schemas.microsoft.com/office/drawing/2014/main" id="{E4E29C16-0F03-4071-9AB5-A40AF3238061}"/>
                </a:ext>
              </a:extLst>
            </p:cNvPr>
            <p:cNvSpPr/>
            <p:nvPr/>
          </p:nvSpPr>
          <p:spPr>
            <a:xfrm>
              <a:off x="3790568" y="5445224"/>
              <a:ext cx="145192" cy="330432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5934FB0-0116-4DCA-ABCE-19CAC459885E}"/>
              </a:ext>
            </a:extLst>
          </p:cNvPr>
          <p:cNvGrpSpPr/>
          <p:nvPr/>
        </p:nvGrpSpPr>
        <p:grpSpPr>
          <a:xfrm>
            <a:off x="8265670" y="2679712"/>
            <a:ext cx="2294826" cy="3935907"/>
            <a:chOff x="8265670" y="2679712"/>
            <a:chExt cx="2294826" cy="3935907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ABC3A39B-7324-46A5-996B-D872F772C609}"/>
                </a:ext>
              </a:extLst>
            </p:cNvPr>
            <p:cNvGrpSpPr/>
            <p:nvPr/>
          </p:nvGrpSpPr>
          <p:grpSpPr>
            <a:xfrm>
              <a:off x="8265670" y="2679712"/>
              <a:ext cx="2294826" cy="3935907"/>
              <a:chOff x="8634603" y="1090011"/>
              <a:chExt cx="2571794" cy="4513465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04534CB8-71C6-4541-89C6-3D56303B6CFC}"/>
                  </a:ext>
                </a:extLst>
              </p:cNvPr>
              <p:cNvGrpSpPr/>
              <p:nvPr/>
            </p:nvGrpSpPr>
            <p:grpSpPr>
              <a:xfrm>
                <a:off x="8634603" y="1090011"/>
                <a:ext cx="2571794" cy="4513465"/>
                <a:chOff x="4887278" y="1845007"/>
                <a:chExt cx="2571794" cy="4513465"/>
              </a:xfrm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</p:grpSpPr>
            <p:sp>
              <p:nvSpPr>
                <p:cNvPr id="22" name="사각형: 둥근 모서리 15">
                  <a:extLst>
                    <a:ext uri="{FF2B5EF4-FFF2-40B4-BE49-F238E27FC236}">
                      <a16:creationId xmlns:a16="http://schemas.microsoft.com/office/drawing/2014/main" id="{6E1CA63D-7F7F-46DA-B168-46DCBC28DD91}"/>
                    </a:ext>
                  </a:extLst>
                </p:cNvPr>
                <p:cNvSpPr/>
                <p:nvPr/>
              </p:nvSpPr>
              <p:spPr>
                <a:xfrm>
                  <a:off x="4887278" y="1845007"/>
                  <a:ext cx="2571794" cy="4513465"/>
                </a:xfrm>
                <a:prstGeom prst="roundRect">
                  <a:avLst>
                    <a:gd name="adj" fmla="val 10725"/>
                  </a:avLst>
                </a:prstGeom>
                <a:ln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68A2D731-BD32-40B0-9076-4B0705A4EA93}"/>
                    </a:ext>
                  </a:extLst>
                </p:cNvPr>
                <p:cNvSpPr/>
                <p:nvPr/>
              </p:nvSpPr>
              <p:spPr>
                <a:xfrm>
                  <a:off x="6011460" y="5924734"/>
                  <a:ext cx="323431" cy="323431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사각형: 둥근 모서리 23">
                  <a:extLst>
                    <a:ext uri="{FF2B5EF4-FFF2-40B4-BE49-F238E27FC236}">
                      <a16:creationId xmlns:a16="http://schemas.microsoft.com/office/drawing/2014/main" id="{8AFEFFEC-C697-4424-BB03-CCC4370CB86F}"/>
                    </a:ext>
                  </a:extLst>
                </p:cNvPr>
                <p:cNvSpPr/>
                <p:nvPr/>
              </p:nvSpPr>
              <p:spPr>
                <a:xfrm>
                  <a:off x="5810318" y="2088003"/>
                  <a:ext cx="725714" cy="116114"/>
                </a:xfrm>
                <a:prstGeom prst="roundRect">
                  <a:avLst/>
                </a:prstGeom>
                <a:ln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2DFFC6F-C6B1-41E6-91CB-80B9DC2BD629}"/>
                    </a:ext>
                  </a:extLst>
                </p:cNvPr>
                <p:cNvSpPr txBox="1"/>
                <p:nvPr/>
              </p:nvSpPr>
              <p:spPr>
                <a:xfrm>
                  <a:off x="5228696" y="4776630"/>
                  <a:ext cx="1965603" cy="584775"/>
                </a:xfrm>
                <a:prstGeom prst="rect">
                  <a:avLst/>
                </a:prstGeom>
                <a:ln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r>
                    <a:rPr lang="en-US" altLang="ko-KR" sz="3200" dirty="0">
                      <a:solidFill>
                        <a:schemeClr val="bg1"/>
                      </a:solidFill>
                      <a:latin typeface="Tmon몬소리 Black" panose="02000A03000000000000" pitchFamily="2" charset="-127"/>
                      <a:ea typeface="Tmon몬소리 Black" panose="02000A03000000000000" pitchFamily="2" charset="-127"/>
                    </a:rPr>
                    <a:t>WITH US</a:t>
                  </a:r>
                  <a:endParaRPr lang="ko-KR" altLang="en-US" sz="3200" dirty="0">
                    <a:solidFill>
                      <a:schemeClr val="bg1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endParaRPr>
                </a:p>
              </p:txBody>
            </p:sp>
          </p:grpSp>
          <p:pic>
            <p:nvPicPr>
              <p:cNvPr id="21" name="Picture 4" descr="C:\Users\550PC\Desktop\pixir_ppt\phone3.png">
                <a:extLst>
                  <a:ext uri="{FF2B5EF4-FFF2-40B4-BE49-F238E27FC236}">
                    <a16:creationId xmlns:a16="http://schemas.microsoft.com/office/drawing/2014/main" id="{55622312-537A-4483-BEC6-731B825622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90711" y="1559321"/>
                <a:ext cx="2280805" cy="35089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AD602FC-43AB-43ED-8865-5937E9203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7410" y="3697313"/>
              <a:ext cx="2032732" cy="189192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D900673-9165-4FEC-9351-9F8A245FBC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3" r="-2"/>
            <a:stretch/>
          </p:blipFill>
          <p:spPr>
            <a:xfrm>
              <a:off x="8884504" y="5619685"/>
              <a:ext cx="576064" cy="5233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863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3257D-B8DE-488F-8397-1AD51321D8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한계점 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26474D3-7DF5-499C-AA60-3BE8E46FB564}"/>
              </a:ext>
            </a:extLst>
          </p:cNvPr>
          <p:cNvGrpSpPr/>
          <p:nvPr/>
        </p:nvGrpSpPr>
        <p:grpSpPr>
          <a:xfrm>
            <a:off x="671420" y="1350595"/>
            <a:ext cx="7234488" cy="968742"/>
            <a:chOff x="671420" y="1350595"/>
            <a:chExt cx="7234488" cy="968742"/>
          </a:xfrm>
        </p:grpSpPr>
        <p:sp>
          <p:nvSpPr>
            <p:cNvPr id="28" name="모서리가 둥근 직사각형 1">
              <a:extLst>
                <a:ext uri="{FF2B5EF4-FFF2-40B4-BE49-F238E27FC236}">
                  <a16:creationId xmlns:a16="http://schemas.microsoft.com/office/drawing/2014/main" id="{119FC118-C40A-4DED-86F4-3952E0FE9ACA}"/>
                </a:ext>
              </a:extLst>
            </p:cNvPr>
            <p:cNvSpPr/>
            <p:nvPr/>
          </p:nvSpPr>
          <p:spPr>
            <a:xfrm>
              <a:off x="681128" y="1392067"/>
              <a:ext cx="542460" cy="563285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TextBox 43">
              <a:extLst>
                <a:ext uri="{FF2B5EF4-FFF2-40B4-BE49-F238E27FC236}">
                  <a16:creationId xmlns:a16="http://schemas.microsoft.com/office/drawing/2014/main" id="{0C456B4C-4DF9-4CF6-AB93-98187605C94E}"/>
                </a:ext>
              </a:extLst>
            </p:cNvPr>
            <p:cNvSpPr txBox="1"/>
            <p:nvPr/>
          </p:nvSpPr>
          <p:spPr>
            <a:xfrm>
              <a:off x="671420" y="1436453"/>
              <a:ext cx="561875" cy="46166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latin typeface="10X10 Bold" panose="020D0604000000000000" pitchFamily="50" charset="-127"/>
                  <a:ea typeface="10X10 Bold" panose="020D0604000000000000" pitchFamily="50" charset="-127"/>
                </a:rPr>
                <a:t>02</a:t>
              </a:r>
            </a:p>
          </p:txBody>
        </p:sp>
        <p:sp>
          <p:nvSpPr>
            <p:cNvPr id="42" name="TextBox 47">
              <a:extLst>
                <a:ext uri="{FF2B5EF4-FFF2-40B4-BE49-F238E27FC236}">
                  <a16:creationId xmlns:a16="http://schemas.microsoft.com/office/drawing/2014/main" id="{F1C1F5B7-C913-4736-8A9C-736067E464EE}"/>
                </a:ext>
              </a:extLst>
            </p:cNvPr>
            <p:cNvSpPr txBox="1"/>
            <p:nvPr/>
          </p:nvSpPr>
          <p:spPr>
            <a:xfrm>
              <a:off x="1243003" y="1608373"/>
              <a:ext cx="6662905" cy="7109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latin typeface="-윤고딕340" panose="02030504000101010101" pitchFamily="18" charset="-127"/>
                  <a:ea typeface="-윤고딕340" panose="02030504000101010101" pitchFamily="18" charset="-127"/>
                </a:rPr>
                <a:t>Stage1</a:t>
              </a:r>
              <a:r>
                <a:rPr lang="ko-KR" altLang="en-US" sz="14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latin typeface="-윤고딕340" panose="02030504000101010101" pitchFamily="18" charset="-127"/>
                  <a:ea typeface="-윤고딕340" panose="02030504000101010101" pitchFamily="18" charset="-127"/>
                </a:rPr>
                <a:t>과 </a:t>
              </a: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latin typeface="-윤고딕340" panose="02030504000101010101" pitchFamily="18" charset="-127"/>
                  <a:ea typeface="-윤고딕340" panose="02030504000101010101" pitchFamily="18" charset="-127"/>
                </a:rPr>
                <a:t>Stage2 </a:t>
              </a:r>
              <a:r>
                <a:rPr lang="ko-KR" altLang="en-US" sz="14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latin typeface="-윤고딕340" panose="02030504000101010101" pitchFamily="18" charset="-127"/>
                  <a:ea typeface="-윤고딕340" panose="02030504000101010101" pitchFamily="18" charset="-127"/>
                </a:rPr>
                <a:t>모두 구현하였으나 </a:t>
              </a: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latin typeface="-윤고딕340" panose="02030504000101010101" pitchFamily="18" charset="-127"/>
                  <a:ea typeface="-윤고딕340" panose="02030504000101010101" pitchFamily="18" charset="-127"/>
                </a:rPr>
                <a:t>Stage1</a:t>
              </a:r>
              <a:r>
                <a:rPr lang="ko-KR" altLang="en-US" sz="14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latin typeface="-윤고딕340" panose="02030504000101010101" pitchFamily="18" charset="-127"/>
                  <a:ea typeface="-윤고딕340" panose="02030504000101010101" pitchFamily="18" charset="-127"/>
                </a:rPr>
                <a:t>의</a:t>
              </a: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latin typeface="-윤고딕340" panose="02030504000101010101" pitchFamily="18" charset="-127"/>
                  <a:ea typeface="-윤고딕340" panose="02030504000101010101" pitchFamily="18" charset="-127"/>
                </a:rPr>
                <a:t> </a:t>
              </a:r>
              <a:r>
                <a:rPr lang="ko-KR" altLang="en-US" sz="14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latin typeface="-윤고딕340" panose="02030504000101010101" pitchFamily="18" charset="-127"/>
                  <a:ea typeface="-윤고딕340" panose="02030504000101010101" pitchFamily="18" charset="-127"/>
                </a:rPr>
                <a:t>학습에서 지나치게 오랜 시간이 걸려 </a:t>
              </a: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latin typeface="-윤고딕340" panose="02030504000101010101" pitchFamily="18" charset="-127"/>
                  <a:ea typeface="-윤고딕340" panose="02030504000101010101" pitchFamily="18" charset="-127"/>
                </a:rPr>
                <a:t>Stage2(</a:t>
              </a:r>
              <a:r>
                <a:rPr lang="ko-KR" altLang="en-US" sz="14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latin typeface="-윤고딕340" panose="02030504000101010101" pitchFamily="18" charset="-127"/>
                  <a:ea typeface="-윤고딕340" panose="02030504000101010101" pitchFamily="18" charset="-127"/>
                </a:rPr>
                <a:t>고화질의 이미지</a:t>
              </a: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latin typeface="-윤고딕340" panose="02030504000101010101" pitchFamily="18" charset="-127"/>
                  <a:ea typeface="-윤고딕340" panose="02030504000101010101" pitchFamily="18" charset="-127"/>
                </a:rPr>
                <a:t>) </a:t>
              </a:r>
              <a:r>
                <a:rPr lang="ko-KR" altLang="en-US" sz="14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latin typeface="-윤고딕340" panose="02030504000101010101" pitchFamily="18" charset="-127"/>
                  <a:ea typeface="-윤고딕340" panose="02030504000101010101" pitchFamily="18" charset="-127"/>
                </a:rPr>
                <a:t>학습을 하지 못함</a:t>
              </a: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latin typeface="-윤고딕340" panose="02030504000101010101" pitchFamily="18" charset="-127"/>
                  <a:ea typeface="-윤고딕340" panose="02030504000101010101" pitchFamily="18" charset="-127"/>
                </a:rPr>
                <a:t> </a:t>
              </a: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0FA86B47-D346-4C25-8330-52955225D265}"/>
                </a:ext>
              </a:extLst>
            </p:cNvPr>
            <p:cNvCxnSpPr/>
            <p:nvPr/>
          </p:nvCxnSpPr>
          <p:spPr>
            <a:xfrm>
              <a:off x="1223588" y="1673709"/>
              <a:ext cx="3284538" cy="0"/>
            </a:xfrm>
            <a:prstGeom prst="line">
              <a:avLst/>
            </a:prstGeom>
            <a:ln w="190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45">
              <a:extLst>
                <a:ext uri="{FF2B5EF4-FFF2-40B4-BE49-F238E27FC236}">
                  <a16:creationId xmlns:a16="http://schemas.microsoft.com/office/drawing/2014/main" id="{6E3CE35F-F069-44B0-A5A1-7CF1BA6F47BA}"/>
                </a:ext>
              </a:extLst>
            </p:cNvPr>
            <p:cNvSpPr txBox="1"/>
            <p:nvPr/>
          </p:nvSpPr>
          <p:spPr>
            <a:xfrm>
              <a:off x="1189052" y="1350595"/>
              <a:ext cx="336550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b="1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시간적 한계점</a:t>
              </a:r>
              <a:endPara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4D013A1-6642-40C6-BFF6-99BA089885FD}"/>
              </a:ext>
            </a:extLst>
          </p:cNvPr>
          <p:cNvGrpSpPr/>
          <p:nvPr/>
        </p:nvGrpSpPr>
        <p:grpSpPr>
          <a:xfrm>
            <a:off x="671420" y="3255645"/>
            <a:ext cx="8592932" cy="1022289"/>
            <a:chOff x="671420" y="3255645"/>
            <a:chExt cx="8592932" cy="1022289"/>
          </a:xfrm>
        </p:grpSpPr>
        <p:sp>
          <p:nvSpPr>
            <p:cNvPr id="15" name="모서리가 둥근 직사각형 1">
              <a:extLst>
                <a:ext uri="{FF2B5EF4-FFF2-40B4-BE49-F238E27FC236}">
                  <a16:creationId xmlns:a16="http://schemas.microsoft.com/office/drawing/2014/main" id="{58F3D633-F7CA-4F95-B03D-EF276981DD1B}"/>
                </a:ext>
              </a:extLst>
            </p:cNvPr>
            <p:cNvSpPr/>
            <p:nvPr/>
          </p:nvSpPr>
          <p:spPr>
            <a:xfrm>
              <a:off x="681128" y="3282918"/>
              <a:ext cx="542460" cy="563285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TextBox 43">
              <a:extLst>
                <a:ext uri="{FF2B5EF4-FFF2-40B4-BE49-F238E27FC236}">
                  <a16:creationId xmlns:a16="http://schemas.microsoft.com/office/drawing/2014/main" id="{7AEE978A-0A88-4FAF-9B04-C7FD52B8406E}"/>
                </a:ext>
              </a:extLst>
            </p:cNvPr>
            <p:cNvSpPr txBox="1"/>
            <p:nvPr/>
          </p:nvSpPr>
          <p:spPr>
            <a:xfrm>
              <a:off x="671420" y="3327304"/>
              <a:ext cx="561875" cy="46166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latin typeface="10X10 Bold" panose="020D0604000000000000" pitchFamily="50" charset="-127"/>
                  <a:ea typeface="10X10 Bold" panose="020D0604000000000000" pitchFamily="50" charset="-127"/>
                </a:rPr>
                <a:t>03</a:t>
              </a:r>
            </a:p>
          </p:txBody>
        </p:sp>
        <p:sp>
          <p:nvSpPr>
            <p:cNvPr id="18" name="TextBox 47">
              <a:extLst>
                <a:ext uri="{FF2B5EF4-FFF2-40B4-BE49-F238E27FC236}">
                  <a16:creationId xmlns:a16="http://schemas.microsoft.com/office/drawing/2014/main" id="{7420A5D4-5D69-4095-BE4A-6C4C20A3297D}"/>
                </a:ext>
              </a:extLst>
            </p:cNvPr>
            <p:cNvSpPr txBox="1"/>
            <p:nvPr/>
          </p:nvSpPr>
          <p:spPr>
            <a:xfrm>
              <a:off x="1243003" y="3500413"/>
              <a:ext cx="8021349" cy="7775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400" dirty="0" err="1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latin typeface="-윤고딕340" panose="02030504000101010101" pitchFamily="18" charset="-127"/>
                  <a:ea typeface="-윤고딕340" panose="02030504000101010101" pitchFamily="18" charset="-127"/>
                </a:rPr>
                <a:t>AttnGAN</a:t>
              </a: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latin typeface="-윤고딕340" panose="02030504000101010101" pitchFamily="18" charset="-127"/>
                  <a:ea typeface="-윤고딕340" panose="02030504000101010101" pitchFamily="18" charset="-127"/>
                </a:rPr>
                <a:t>(Attention + </a:t>
              </a:r>
              <a:r>
                <a:rPr lang="en-US" altLang="ko-KR" sz="1400" dirty="0" err="1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latin typeface="-윤고딕340" panose="02030504000101010101" pitchFamily="18" charset="-127"/>
                  <a:ea typeface="-윤고딕340" panose="02030504000101010101" pitchFamily="18" charset="-127"/>
                </a:rPr>
                <a:t>StackGAN</a:t>
              </a: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latin typeface="-윤고딕340" panose="02030504000101010101" pitchFamily="18" charset="-127"/>
                  <a:ea typeface="-윤고딕340" panose="02030504000101010101" pitchFamily="18" charset="-127"/>
                </a:rPr>
                <a:t>)</a:t>
              </a:r>
              <a:r>
                <a:rPr lang="ko-KR" altLang="en-US" sz="14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latin typeface="-윤고딕340" panose="02030504000101010101" pitchFamily="18" charset="-127"/>
                  <a:ea typeface="-윤고딕340" panose="02030504000101010101" pitchFamily="18" charset="-127"/>
                </a:rPr>
                <a:t>을 활용하여 더 정밀한 결과를 얻을 수 있으나 </a:t>
              </a: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latin typeface="-윤고딕340" panose="02030504000101010101" pitchFamily="18" charset="-127"/>
                  <a:ea typeface="-윤고딕340" panose="02030504000101010101" pitchFamily="18" charset="-127"/>
                </a:rPr>
                <a:t>text encoding </a:t>
              </a:r>
              <a:r>
                <a:rPr lang="ko-KR" altLang="en-US" sz="14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latin typeface="-윤고딕340" panose="02030504000101010101" pitchFamily="18" charset="-127"/>
                  <a:ea typeface="-윤고딕340" panose="02030504000101010101" pitchFamily="18" charset="-127"/>
                </a:rPr>
                <a:t>과정이 복잡하여 </a:t>
              </a:r>
              <a:r>
                <a:rPr lang="en-US" altLang="ko-KR" sz="1800" b="1" dirty="0" err="1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StackGAN</a:t>
              </a:r>
              <a:r>
                <a:rPr lang="en-US" altLang="ko-KR" sz="1800" b="1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+ WGAN-GP</a:t>
              </a:r>
              <a:r>
                <a:rPr lang="ko-KR" altLang="en-US" sz="14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latin typeface="-윤고딕340" panose="02030504000101010101" pitchFamily="18" charset="-127"/>
                  <a:ea typeface="-윤고딕340" panose="02030504000101010101" pitchFamily="18" charset="-127"/>
                </a:rPr>
                <a:t>로</a:t>
              </a: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latin typeface="-윤고딕340" panose="02030504000101010101" pitchFamily="18" charset="-127"/>
                  <a:ea typeface="-윤고딕340" panose="02030504000101010101" pitchFamily="18" charset="-127"/>
                </a:rPr>
                <a:t> </a:t>
              </a:r>
              <a:r>
                <a:rPr lang="ko-KR" altLang="en-US" sz="14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latin typeface="-윤고딕340" panose="02030504000101010101" pitchFamily="18" charset="-127"/>
                  <a:ea typeface="-윤고딕340" panose="02030504000101010101" pitchFamily="18" charset="-127"/>
                </a:rPr>
                <a:t>변경함</a:t>
              </a:r>
              <a:endPara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D925E4F-4C45-4CB2-9F9B-9E24D586399A}"/>
                </a:ext>
              </a:extLst>
            </p:cNvPr>
            <p:cNvCxnSpPr/>
            <p:nvPr/>
          </p:nvCxnSpPr>
          <p:spPr>
            <a:xfrm>
              <a:off x="1223588" y="3564560"/>
              <a:ext cx="3284538" cy="0"/>
            </a:xfrm>
            <a:prstGeom prst="line">
              <a:avLst/>
            </a:prstGeom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45">
              <a:extLst>
                <a:ext uri="{FF2B5EF4-FFF2-40B4-BE49-F238E27FC236}">
                  <a16:creationId xmlns:a16="http://schemas.microsoft.com/office/drawing/2014/main" id="{6DF827D8-C453-4C65-A662-1F7F27D43680}"/>
                </a:ext>
              </a:extLst>
            </p:cNvPr>
            <p:cNvSpPr txBox="1"/>
            <p:nvPr/>
          </p:nvSpPr>
          <p:spPr>
            <a:xfrm>
              <a:off x="1223588" y="3255645"/>
              <a:ext cx="336550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b="1" dirty="0" err="1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AttnGAN</a:t>
              </a:r>
              <a:r>
                <a:rPr lang="en-US" altLang="ko-KR" sz="1600" b="1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 </a:t>
              </a:r>
              <a:r>
                <a:rPr lang="ko-KR" altLang="en-US" sz="1600" b="1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모델 구현의 한계점</a:t>
              </a:r>
              <a:endPara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0A3AD11-5689-4F15-A67A-30895F6FC58B}"/>
              </a:ext>
            </a:extLst>
          </p:cNvPr>
          <p:cNvGrpSpPr/>
          <p:nvPr/>
        </p:nvGrpSpPr>
        <p:grpSpPr>
          <a:xfrm>
            <a:off x="681128" y="5184291"/>
            <a:ext cx="6206960" cy="903996"/>
            <a:chOff x="681128" y="5184291"/>
            <a:chExt cx="6206960" cy="903996"/>
          </a:xfrm>
        </p:grpSpPr>
        <p:sp>
          <p:nvSpPr>
            <p:cNvPr id="21" name="모서리가 둥근 직사각형 1">
              <a:extLst>
                <a:ext uri="{FF2B5EF4-FFF2-40B4-BE49-F238E27FC236}">
                  <a16:creationId xmlns:a16="http://schemas.microsoft.com/office/drawing/2014/main" id="{EA96C261-1984-4FC1-890B-69DD7A63ABF9}"/>
                </a:ext>
              </a:extLst>
            </p:cNvPr>
            <p:cNvSpPr/>
            <p:nvPr/>
          </p:nvSpPr>
          <p:spPr>
            <a:xfrm>
              <a:off x="690836" y="5221531"/>
              <a:ext cx="542460" cy="563285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TextBox 43">
              <a:extLst>
                <a:ext uri="{FF2B5EF4-FFF2-40B4-BE49-F238E27FC236}">
                  <a16:creationId xmlns:a16="http://schemas.microsoft.com/office/drawing/2014/main" id="{EBF10870-6624-4A4D-8B93-6EE5C2DDF539}"/>
                </a:ext>
              </a:extLst>
            </p:cNvPr>
            <p:cNvSpPr txBox="1"/>
            <p:nvPr/>
          </p:nvSpPr>
          <p:spPr>
            <a:xfrm>
              <a:off x="681128" y="5265917"/>
              <a:ext cx="561875" cy="46166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latin typeface="10X10 Bold" panose="020D0604000000000000" pitchFamily="50" charset="-127"/>
                  <a:ea typeface="10X10 Bold" panose="020D0604000000000000" pitchFamily="50" charset="-127"/>
                </a:rPr>
                <a:t>04</a:t>
              </a:r>
            </a:p>
          </p:txBody>
        </p:sp>
        <p:sp>
          <p:nvSpPr>
            <p:cNvPr id="24" name="TextBox 47">
              <a:extLst>
                <a:ext uri="{FF2B5EF4-FFF2-40B4-BE49-F238E27FC236}">
                  <a16:creationId xmlns:a16="http://schemas.microsoft.com/office/drawing/2014/main" id="{52D6DC3C-5D26-46C6-91FB-E3A79250AE3F}"/>
                </a:ext>
              </a:extLst>
            </p:cNvPr>
            <p:cNvSpPr txBox="1"/>
            <p:nvPr/>
          </p:nvSpPr>
          <p:spPr>
            <a:xfrm>
              <a:off x="1252711" y="5565067"/>
              <a:ext cx="563537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285750" indent="-285750" eaLnBrk="1" fontAlgn="auto" latinLnBrk="1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latin typeface="-윤고딕340" panose="02030504000101010101" pitchFamily="18" charset="-127"/>
                  <a:ea typeface="-윤고딕340" panose="02030504000101010101" pitchFamily="18" charset="-127"/>
                </a:rPr>
                <a:t>Mode</a:t>
              </a:r>
              <a:r>
                <a:rPr lang="ko-KR" altLang="en-US" sz="14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latin typeface="-윤고딕340" panose="02030504000101010101" pitchFamily="18" charset="-127"/>
                  <a:ea typeface="-윤고딕340" panose="02030504000101010101" pitchFamily="18" charset="-127"/>
                </a:rPr>
                <a:t> </a:t>
              </a: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latin typeface="-윤고딕340" panose="02030504000101010101" pitchFamily="18" charset="-127"/>
                  <a:ea typeface="-윤고딕340" panose="02030504000101010101" pitchFamily="18" charset="-127"/>
                </a:rPr>
                <a:t>collapse(</a:t>
              </a:r>
              <a:r>
                <a:rPr lang="ko-KR" altLang="en-US" sz="14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latin typeface="-윤고딕340" panose="02030504000101010101" pitchFamily="18" charset="-127"/>
                  <a:ea typeface="-윤고딕340" panose="02030504000101010101" pitchFamily="18" charset="-127"/>
                </a:rPr>
                <a:t>모드  붕괴</a:t>
              </a: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latin typeface="-윤고딕340" panose="02030504000101010101" pitchFamily="18" charset="-127"/>
                  <a:ea typeface="-윤고딕340" panose="02030504000101010101" pitchFamily="18" charset="-127"/>
                </a:rPr>
                <a:t>) </a:t>
              </a:r>
              <a:r>
                <a:rPr lang="ko-KR" altLang="en-US" sz="14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latin typeface="-윤고딕340" panose="02030504000101010101" pitchFamily="18" charset="-127"/>
                  <a:ea typeface="-윤고딕340" panose="02030504000101010101" pitchFamily="18" charset="-127"/>
                </a:rPr>
                <a:t>발생을 해결하기 위해 </a:t>
              </a: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latin typeface="-윤고딕340" panose="02030504000101010101" pitchFamily="18" charset="-127"/>
                  <a:ea typeface="-윤고딕340" panose="02030504000101010101" pitchFamily="18" charset="-127"/>
                </a:rPr>
                <a:t>WGAN-GP</a:t>
              </a:r>
              <a:r>
                <a:rPr lang="ko-KR" altLang="en-US" sz="14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latin typeface="-윤고딕340" panose="02030504000101010101" pitchFamily="18" charset="-127"/>
                  <a:ea typeface="-윤고딕340" panose="02030504000101010101" pitchFamily="18" charset="-127"/>
                </a:rPr>
                <a:t> 도입</a:t>
              </a:r>
              <a:endPara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  <a:p>
              <a:pPr marL="285750" indent="-285750" eaLnBrk="1" fontAlgn="auto" latinLnBrk="1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latin typeface="-윤고딕340" panose="02030504000101010101" pitchFamily="18" charset="-127"/>
                  <a:ea typeface="-윤고딕340" panose="02030504000101010101" pitchFamily="18" charset="-127"/>
                </a:rPr>
                <a:t>But, </a:t>
              </a:r>
              <a:r>
                <a:rPr lang="ko-KR" altLang="en-US" sz="14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latin typeface="-윤고딕340" panose="02030504000101010101" pitchFamily="18" charset="-127"/>
                  <a:ea typeface="-윤고딕340" panose="02030504000101010101" pitchFamily="18" charset="-127"/>
                </a:rPr>
                <a:t>모델이 지나치게 복잡해짐 </a:t>
              </a:r>
              <a:endPara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50689063-0705-49AF-8AA2-127B122AE76F}"/>
                </a:ext>
              </a:extLst>
            </p:cNvPr>
            <p:cNvCxnSpPr/>
            <p:nvPr/>
          </p:nvCxnSpPr>
          <p:spPr>
            <a:xfrm>
              <a:off x="1233296" y="5503173"/>
              <a:ext cx="3284538" cy="0"/>
            </a:xfrm>
            <a:prstGeom prst="line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45">
              <a:extLst>
                <a:ext uri="{FF2B5EF4-FFF2-40B4-BE49-F238E27FC236}">
                  <a16:creationId xmlns:a16="http://schemas.microsoft.com/office/drawing/2014/main" id="{EB0D9D6B-ECE8-4BCA-B6F8-2A5FA64624B8}"/>
                </a:ext>
              </a:extLst>
            </p:cNvPr>
            <p:cNvSpPr txBox="1"/>
            <p:nvPr/>
          </p:nvSpPr>
          <p:spPr>
            <a:xfrm>
              <a:off x="1233295" y="5184291"/>
              <a:ext cx="336550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b="1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Mode collapse </a:t>
              </a:r>
              <a:r>
                <a:rPr lang="ko-KR" altLang="en-US" sz="1600" b="1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해결의 한계점</a:t>
              </a:r>
              <a:endPara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231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F345162-B25E-4B4E-9A52-C1EF73036C1B}"/>
              </a:ext>
            </a:extLst>
          </p:cNvPr>
          <p:cNvGrpSpPr/>
          <p:nvPr/>
        </p:nvGrpSpPr>
        <p:grpSpPr>
          <a:xfrm>
            <a:off x="4550835" y="1845928"/>
            <a:ext cx="2924621" cy="3166144"/>
            <a:chOff x="4617891" y="1892832"/>
            <a:chExt cx="2924621" cy="316614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8336951-BA40-4962-A1EA-15A3EF4726C6}"/>
                </a:ext>
              </a:extLst>
            </p:cNvPr>
            <p:cNvSpPr/>
            <p:nvPr/>
          </p:nvSpPr>
          <p:spPr>
            <a:xfrm>
              <a:off x="4640420" y="1892833"/>
              <a:ext cx="723589" cy="30559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9A21668-AB79-4724-BED3-59B1234AE4FD}"/>
                </a:ext>
              </a:extLst>
            </p:cNvPr>
            <p:cNvSpPr txBox="1"/>
            <p:nvPr/>
          </p:nvSpPr>
          <p:spPr>
            <a:xfrm>
              <a:off x="4617891" y="1892832"/>
              <a:ext cx="1245956" cy="297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33" dirty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INDEX</a:t>
              </a:r>
              <a:endParaRPr lang="ko-KR" altLang="en-US" sz="1333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8" name="직각 삼각형 17">
              <a:extLst>
                <a:ext uri="{FF2B5EF4-FFF2-40B4-BE49-F238E27FC236}">
                  <a16:creationId xmlns:a16="http://schemas.microsoft.com/office/drawing/2014/main" id="{516D5FB8-F0A2-4241-A4FB-7C63E90080B3}"/>
                </a:ext>
              </a:extLst>
            </p:cNvPr>
            <p:cNvSpPr/>
            <p:nvPr/>
          </p:nvSpPr>
          <p:spPr>
            <a:xfrm>
              <a:off x="5361645" y="1892833"/>
              <a:ext cx="289383" cy="305591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19" name="직각 삼각형 18">
              <a:extLst>
                <a:ext uri="{FF2B5EF4-FFF2-40B4-BE49-F238E27FC236}">
                  <a16:creationId xmlns:a16="http://schemas.microsoft.com/office/drawing/2014/main" id="{51046A88-A966-4699-B47D-98DC09CB0CAE}"/>
                </a:ext>
              </a:extLst>
            </p:cNvPr>
            <p:cNvSpPr/>
            <p:nvPr/>
          </p:nvSpPr>
          <p:spPr>
            <a:xfrm rot="16200000" flipH="1">
              <a:off x="5392236" y="1895797"/>
              <a:ext cx="311517" cy="305591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C1F0C78-E16F-4DD0-9BB7-E8E261920109}"/>
                </a:ext>
              </a:extLst>
            </p:cNvPr>
            <p:cNvSpPr/>
            <p:nvPr/>
          </p:nvSpPr>
          <p:spPr>
            <a:xfrm>
              <a:off x="5700794" y="1892832"/>
              <a:ext cx="1797417" cy="3013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F2A933E-ED74-4AF9-B707-730AB091D7A1}"/>
                </a:ext>
              </a:extLst>
            </p:cNvPr>
            <p:cNvSpPr/>
            <p:nvPr/>
          </p:nvSpPr>
          <p:spPr>
            <a:xfrm>
              <a:off x="4662191" y="5013176"/>
              <a:ext cx="2851291" cy="458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761C3D2-DAC9-475D-AD4F-38D5A513058B}"/>
                </a:ext>
              </a:extLst>
            </p:cNvPr>
            <p:cNvGrpSpPr/>
            <p:nvPr/>
          </p:nvGrpSpPr>
          <p:grpSpPr>
            <a:xfrm>
              <a:off x="4662191" y="2341188"/>
              <a:ext cx="2880321" cy="2566309"/>
              <a:chOff x="4662190" y="2483606"/>
              <a:chExt cx="2880321" cy="2566309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ED9988-76DC-4529-BEC1-86A34AAF4F08}"/>
                  </a:ext>
                </a:extLst>
              </p:cNvPr>
              <p:cNvSpPr txBox="1"/>
              <p:nvPr/>
            </p:nvSpPr>
            <p:spPr>
              <a:xfrm>
                <a:off x="4662191" y="2483606"/>
                <a:ext cx="28803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tx1">
                          <a:lumMod val="85000"/>
                          <a:lumOff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01 </a:t>
                </a:r>
                <a:r>
                  <a:rPr lang="ko-KR" altLang="en-US" sz="1600" dirty="0">
                    <a:ln>
                      <a:solidFill>
                        <a:schemeClr val="tx1">
                          <a:lumMod val="85000"/>
                          <a:lumOff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문제 인식</a:t>
                </a: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B7DE5BA8-B2F6-4CBC-922D-C3C1FC904939}"/>
                  </a:ext>
                </a:extLst>
              </p:cNvPr>
              <p:cNvSpPr/>
              <p:nvPr/>
            </p:nvSpPr>
            <p:spPr>
              <a:xfrm>
                <a:off x="4662194" y="3040545"/>
                <a:ext cx="169469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tx1">
                          <a:lumMod val="85000"/>
                          <a:lumOff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-윤고딕340" pitchFamily="18" charset="-127"/>
                    <a:ea typeface="-윤고딕340" pitchFamily="18" charset="-127"/>
                  </a:rPr>
                  <a:t>02 </a:t>
                </a:r>
                <a:r>
                  <a:rPr lang="ko-KR" altLang="en-US" sz="1600" dirty="0">
                    <a:ln>
                      <a:solidFill>
                        <a:schemeClr val="tx1">
                          <a:lumMod val="85000"/>
                          <a:lumOff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-윤고딕340" pitchFamily="18" charset="-127"/>
                    <a:ea typeface="-윤고딕340" pitchFamily="18" charset="-127"/>
                  </a:rPr>
                  <a:t>프로젝트 구성</a:t>
                </a: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F062248A-D4CE-4E6C-B8E6-B7F9F0CD59A4}"/>
                  </a:ext>
                </a:extLst>
              </p:cNvPr>
              <p:cNvSpPr/>
              <p:nvPr/>
            </p:nvSpPr>
            <p:spPr>
              <a:xfrm>
                <a:off x="4662194" y="3597484"/>
                <a:ext cx="169469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tx1">
                          <a:lumMod val="85000"/>
                          <a:lumOff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-윤고딕340" pitchFamily="18" charset="-127"/>
                    <a:ea typeface="-윤고딕340" pitchFamily="18" charset="-127"/>
                  </a:rPr>
                  <a:t>03 </a:t>
                </a:r>
                <a:r>
                  <a:rPr lang="ko-KR" altLang="en-US" sz="1600" dirty="0">
                    <a:ln>
                      <a:solidFill>
                        <a:schemeClr val="tx1">
                          <a:lumMod val="85000"/>
                          <a:lumOff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-윤고딕340" pitchFamily="18" charset="-127"/>
                    <a:ea typeface="-윤고딕340" pitchFamily="18" charset="-127"/>
                  </a:rPr>
                  <a:t>프로그램 구조</a:t>
                </a: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F1E8A6B-791D-4E22-9FA6-4F70825FDF1B}"/>
                  </a:ext>
                </a:extLst>
              </p:cNvPr>
              <p:cNvSpPr/>
              <p:nvPr/>
            </p:nvSpPr>
            <p:spPr>
              <a:xfrm>
                <a:off x="4662191" y="4154423"/>
                <a:ext cx="86594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tx1">
                          <a:lumMod val="85000"/>
                          <a:lumOff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-윤고딕340" pitchFamily="18" charset="-127"/>
                    <a:ea typeface="-윤고딕340" pitchFamily="18" charset="-127"/>
                  </a:rPr>
                  <a:t>04 </a:t>
                </a:r>
                <a:r>
                  <a:rPr lang="ko-KR" altLang="en-US" sz="1600" dirty="0">
                    <a:ln>
                      <a:solidFill>
                        <a:schemeClr val="tx1">
                          <a:lumMod val="85000"/>
                          <a:lumOff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-윤고딕340" pitchFamily="18" charset="-127"/>
                    <a:ea typeface="-윤고딕340" pitchFamily="18" charset="-127"/>
                  </a:rPr>
                  <a:t>결과</a:t>
                </a: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6B7C584-E4EF-4BE9-BF4E-62B6099470C9}"/>
                  </a:ext>
                </a:extLst>
              </p:cNvPr>
              <p:cNvSpPr/>
              <p:nvPr/>
            </p:nvSpPr>
            <p:spPr>
              <a:xfrm>
                <a:off x="4662190" y="4711361"/>
                <a:ext cx="105509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tx1">
                          <a:lumMod val="85000"/>
                          <a:lumOff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-윤고딕340" pitchFamily="18" charset="-127"/>
                    <a:ea typeface="-윤고딕340" pitchFamily="18" charset="-127"/>
                  </a:rPr>
                  <a:t>05 </a:t>
                </a:r>
                <a:r>
                  <a:rPr lang="ko-KR" altLang="en-US" sz="1600" dirty="0">
                    <a:ln>
                      <a:solidFill>
                        <a:schemeClr val="tx1">
                          <a:lumMod val="85000"/>
                          <a:lumOff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-윤고딕340" pitchFamily="18" charset="-127"/>
                    <a:ea typeface="-윤고딕340" pitchFamily="18" charset="-127"/>
                  </a:rPr>
                  <a:t>한계점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17719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4654932" y="2852939"/>
            <a:ext cx="723589" cy="30559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5" name="TextBox 14"/>
          <p:cNvSpPr txBox="1"/>
          <p:nvPr/>
        </p:nvSpPr>
        <p:spPr>
          <a:xfrm>
            <a:off x="4632403" y="2852936"/>
            <a:ext cx="124595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33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THE</a:t>
            </a:r>
            <a:endParaRPr lang="ko-KR" altLang="en-US" sz="1333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6" name="직각 삼각형 15"/>
          <p:cNvSpPr/>
          <p:nvPr/>
        </p:nvSpPr>
        <p:spPr>
          <a:xfrm>
            <a:off x="5376159" y="2852939"/>
            <a:ext cx="289383" cy="305591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7" name="직각 삼각형 16"/>
          <p:cNvSpPr/>
          <p:nvPr/>
        </p:nvSpPr>
        <p:spPr>
          <a:xfrm rot="16200000" flipH="1">
            <a:off x="5406752" y="2855903"/>
            <a:ext cx="311517" cy="305591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8" name="직사각형 17"/>
          <p:cNvSpPr/>
          <p:nvPr/>
        </p:nvSpPr>
        <p:spPr>
          <a:xfrm>
            <a:off x="5715309" y="2852936"/>
            <a:ext cx="1797417" cy="301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9" name="직사각형 18"/>
          <p:cNvSpPr/>
          <p:nvPr/>
        </p:nvSpPr>
        <p:spPr>
          <a:xfrm>
            <a:off x="4676705" y="3758451"/>
            <a:ext cx="2851291" cy="458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20" name="TextBox 19"/>
          <p:cNvSpPr txBox="1"/>
          <p:nvPr/>
        </p:nvSpPr>
        <p:spPr>
          <a:xfrm>
            <a:off x="3407701" y="3236982"/>
            <a:ext cx="5472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8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감사합니다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290207" y="2863196"/>
            <a:ext cx="124595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333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50" pitchFamily="18" charset="-127"/>
                <a:ea typeface="-윤고딕350" pitchFamily="18" charset="-127"/>
              </a:rPr>
              <a:t>END</a:t>
            </a:r>
            <a:endParaRPr lang="ko-KR" altLang="en-US" sz="1333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182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62958" y="3128584"/>
            <a:ext cx="2700631" cy="441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267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문제인식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765129" y="2922851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6" name="직각 삼각형 5"/>
          <p:cNvSpPr/>
          <p:nvPr/>
        </p:nvSpPr>
        <p:spPr>
          <a:xfrm>
            <a:off x="5175125" y="2922851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221915" y="2923233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8" name="직사각형 7"/>
          <p:cNvSpPr/>
          <p:nvPr/>
        </p:nvSpPr>
        <p:spPr>
          <a:xfrm>
            <a:off x="5423343" y="2922853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9" name="TextBox 8"/>
          <p:cNvSpPr txBox="1"/>
          <p:nvPr/>
        </p:nvSpPr>
        <p:spPr>
          <a:xfrm>
            <a:off x="4762959" y="2882971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01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437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7043C3-DC76-4072-A14B-647CFE181F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01.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문제 인식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BCCDFE-86F9-40D3-B166-97FB7D5E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864" y1="76538" x2="58864" y2="76538"/>
                        <a14:foregroundMark x1="50682" y1="20957" x2="50682" y2="209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91752" y="2301038"/>
            <a:ext cx="2272048" cy="225664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46E3DD-C3E5-4726-9C7A-84BBA15D5F10}"/>
              </a:ext>
            </a:extLst>
          </p:cNvPr>
          <p:cNvSpPr txBox="1"/>
          <p:nvPr/>
        </p:nvSpPr>
        <p:spPr>
          <a:xfrm>
            <a:off x="746255" y="4574892"/>
            <a:ext cx="3717564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67" dirty="0">
                <a:ln>
                  <a:solidFill>
                    <a:schemeClr val="bg1">
                      <a:alpha val="0"/>
                    </a:schemeClr>
                  </a:solidFill>
                </a:ln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창작</a:t>
            </a:r>
            <a:r>
              <a:rPr lang="ko-KR" altLang="en-US" sz="1867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" panose="020D0604000000000000" pitchFamily="50" charset="-127"/>
                <a:ea typeface="10X10" panose="020D0604000000000000" pitchFamily="50" charset="-127"/>
              </a:rPr>
              <a:t>욕구</a:t>
            </a:r>
            <a:endParaRPr lang="en-US" altLang="ko-KR" sz="1867" dirty="0">
              <a:ln>
                <a:solidFill>
                  <a:schemeClr val="bg1">
                    <a:alpha val="0"/>
                  </a:schemeClr>
                </a:solidFill>
              </a:ln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6BB3EE-9E5F-4144-B6BB-74BF9CF9A5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925" b="89751" l="4225" r="89906">
                        <a14:foregroundMark x1="60094" y1="48476" x2="60094" y2="48476"/>
                        <a14:foregroundMark x1="66667" y1="51801" x2="66667" y2="51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033" y="2677044"/>
            <a:ext cx="1774699" cy="15039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D722E5-CE21-42B7-923C-A24C388D890A}"/>
              </a:ext>
            </a:extLst>
          </p:cNvPr>
          <p:cNvSpPr txBox="1"/>
          <p:nvPr/>
        </p:nvSpPr>
        <p:spPr>
          <a:xfrm>
            <a:off x="4195599" y="4574892"/>
            <a:ext cx="3717564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67" dirty="0">
                <a:ln>
                  <a:solidFill>
                    <a:schemeClr val="bg1">
                      <a:alpha val="0"/>
                    </a:schemeClr>
                  </a:solidFill>
                </a:ln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정보검색</a:t>
            </a:r>
            <a:r>
              <a:rPr lang="ko-KR" altLang="en-US" sz="1867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" panose="020D0604000000000000" pitchFamily="50" charset="-127"/>
                <a:ea typeface="10X10" panose="020D0604000000000000" pitchFamily="50" charset="-127"/>
              </a:rPr>
              <a:t>에 대한 시간절약</a:t>
            </a:r>
            <a:endParaRPr lang="en-US" altLang="ko-KR" sz="1867" dirty="0">
              <a:ln>
                <a:solidFill>
                  <a:schemeClr val="bg1">
                    <a:alpha val="0"/>
                  </a:schemeClr>
                </a:solidFill>
              </a:ln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8EB30C3-5E2F-460D-B3F2-48DD5CF0C5F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5116" y1="43467" x2="25116" y2="43467"/>
                        <a14:foregroundMark x1="35581" y1="72111" x2="35581" y2="72111"/>
                        <a14:foregroundMark x1="51628" y1="66080" x2="51628" y2="66080"/>
                        <a14:foregroundMark x1="48837" y1="28894" x2="48837" y2="28894"/>
                        <a14:foregroundMark x1="54186" y1="29899" x2="54186" y2="29899"/>
                        <a14:foregroundMark x1="59302" y1="29899" x2="59302" y2="29899"/>
                        <a14:foregroundMark x1="71163" y1="28392" x2="71163" y2="28392"/>
                        <a14:foregroundMark x1="79535" y1="33166" x2="79535" y2="33166"/>
                        <a14:foregroundMark x1="84186" y1="38945" x2="84186" y2="389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77" y="2598591"/>
            <a:ext cx="1747672" cy="16176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24F262-437B-4018-9E0C-EDA7F884E88E}"/>
              </a:ext>
            </a:extLst>
          </p:cNvPr>
          <p:cNvSpPr txBox="1"/>
          <p:nvPr/>
        </p:nvSpPr>
        <p:spPr>
          <a:xfrm>
            <a:off x="7644947" y="4557681"/>
            <a:ext cx="3717564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67" dirty="0">
                <a:ln>
                  <a:solidFill>
                    <a:schemeClr val="bg1">
                      <a:alpha val="0"/>
                    </a:schemeClr>
                  </a:solidFill>
                </a:ln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저작권</a:t>
            </a:r>
            <a:r>
              <a:rPr lang="ko-KR" altLang="en-US" sz="1867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" panose="020D0604000000000000" pitchFamily="50" charset="-127"/>
                <a:ea typeface="10X10" panose="020D0604000000000000" pitchFamily="50" charset="-127"/>
              </a:rPr>
              <a:t> 문제 해결</a:t>
            </a:r>
            <a:endParaRPr lang="en-US" altLang="ko-KR" sz="1867" dirty="0">
              <a:ln>
                <a:solidFill>
                  <a:schemeClr val="bg1">
                    <a:alpha val="0"/>
                  </a:schemeClr>
                </a:solidFill>
              </a:ln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68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59696" y="3128580"/>
            <a:ext cx="5472608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67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프로젝트 구성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602137" y="2922851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6" name="직각 삼각형 5"/>
          <p:cNvSpPr/>
          <p:nvPr/>
        </p:nvSpPr>
        <p:spPr>
          <a:xfrm>
            <a:off x="5012133" y="2922851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058923" y="2923233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8" name="직사각형 7"/>
          <p:cNvSpPr/>
          <p:nvPr/>
        </p:nvSpPr>
        <p:spPr>
          <a:xfrm>
            <a:off x="5260351" y="2922853"/>
            <a:ext cx="2328276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9" name="TextBox 8"/>
          <p:cNvSpPr txBox="1"/>
          <p:nvPr/>
        </p:nvSpPr>
        <p:spPr>
          <a:xfrm>
            <a:off x="4599967" y="2882971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02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463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7043C3-DC76-4072-A14B-647CFE181F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02.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구성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4D82EC-F609-42F1-B171-0C64B959379D}"/>
              </a:ext>
            </a:extLst>
          </p:cNvPr>
          <p:cNvSpPr/>
          <p:nvPr/>
        </p:nvSpPr>
        <p:spPr>
          <a:xfrm>
            <a:off x="3614237" y="1733988"/>
            <a:ext cx="4972448" cy="591277"/>
          </a:xfrm>
          <a:prstGeom prst="rect">
            <a:avLst/>
          </a:prstGeom>
          <a:solidFill>
            <a:schemeClr val="bg1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57BAAA-0C29-41BB-95BE-1D2DA7637E31}"/>
              </a:ext>
            </a:extLst>
          </p:cNvPr>
          <p:cNvSpPr txBox="1"/>
          <p:nvPr/>
        </p:nvSpPr>
        <p:spPr>
          <a:xfrm>
            <a:off x="3643268" y="1803094"/>
            <a:ext cx="493325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 ExtraBold" panose="020B0600000101010101" charset="-127"/>
                <a:ea typeface="나눔고딕 ExtraBold" panose="020B0600000101010101" charset="-127"/>
              </a:rPr>
              <a:t>프로젝트 개요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D034B6-544A-4E86-AB91-FE8F6162CD12}"/>
              </a:ext>
            </a:extLst>
          </p:cNvPr>
          <p:cNvSpPr txBox="1"/>
          <p:nvPr/>
        </p:nvSpPr>
        <p:spPr>
          <a:xfrm>
            <a:off x="3925711" y="2998892"/>
            <a:ext cx="4579303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67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2020</a:t>
            </a:r>
            <a:r>
              <a:rPr lang="ko-KR" altLang="en-US" sz="1467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 </a:t>
            </a:r>
            <a:r>
              <a:rPr lang="en-US" altLang="ko-KR" sz="1467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01</a:t>
            </a:r>
            <a:r>
              <a:rPr lang="ko-KR" altLang="en-US" sz="1467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월 </a:t>
            </a:r>
            <a:r>
              <a:rPr lang="en-US" altLang="ko-KR" sz="1467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29</a:t>
            </a:r>
            <a:r>
              <a:rPr lang="ko-KR" altLang="en-US" sz="1467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일 </a:t>
            </a:r>
            <a:r>
              <a:rPr lang="en-US" altLang="ko-KR" sz="1467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~ 2020</a:t>
            </a:r>
            <a:r>
              <a:rPr lang="ko-KR" altLang="en-US" sz="1467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 </a:t>
            </a:r>
            <a:r>
              <a:rPr lang="en-US" altLang="ko-KR" sz="1467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03</a:t>
            </a:r>
            <a:r>
              <a:rPr lang="ko-KR" altLang="en-US" sz="1467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월 </a:t>
            </a:r>
            <a:r>
              <a:rPr lang="en-US" altLang="ko-KR" sz="1467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03</a:t>
            </a:r>
            <a:r>
              <a:rPr lang="ko-KR" altLang="en-US" sz="1467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일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EAEF01-2477-4687-B6FB-EC99CAF0C536}"/>
              </a:ext>
            </a:extLst>
          </p:cNvPr>
          <p:cNvSpPr/>
          <p:nvPr/>
        </p:nvSpPr>
        <p:spPr>
          <a:xfrm>
            <a:off x="3829700" y="2628010"/>
            <a:ext cx="13965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프로젝트 기간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DFCB0C5-C877-4808-A0C4-9AF5330774C5}"/>
              </a:ext>
            </a:extLst>
          </p:cNvPr>
          <p:cNvCxnSpPr>
            <a:cxnSpLocks/>
          </p:cNvCxnSpPr>
          <p:nvPr/>
        </p:nvCxnSpPr>
        <p:spPr>
          <a:xfrm>
            <a:off x="3961993" y="2968309"/>
            <a:ext cx="126991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1AEE947-4EF3-416D-B7C8-349270750616}"/>
              </a:ext>
            </a:extLst>
          </p:cNvPr>
          <p:cNvSpPr txBox="1"/>
          <p:nvPr/>
        </p:nvSpPr>
        <p:spPr>
          <a:xfrm>
            <a:off x="3925711" y="3840220"/>
            <a:ext cx="7642897" cy="740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67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KorQuad</a:t>
            </a:r>
            <a:r>
              <a:rPr lang="en-US" altLang="ko-KR" sz="1467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2.0 dataset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67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MS-COCO dataset</a:t>
            </a:r>
            <a:endParaRPr lang="ko-KR" altLang="en-US" sz="1467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16B069B-4450-40CF-814B-14B456DF7F99}"/>
              </a:ext>
            </a:extLst>
          </p:cNvPr>
          <p:cNvSpPr/>
          <p:nvPr/>
        </p:nvSpPr>
        <p:spPr>
          <a:xfrm>
            <a:off x="3829700" y="3573016"/>
            <a:ext cx="9541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데이터셋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0046109F-DD71-4F10-9B23-CC3F98875190}"/>
              </a:ext>
            </a:extLst>
          </p:cNvPr>
          <p:cNvCxnSpPr>
            <a:cxnSpLocks/>
          </p:cNvCxnSpPr>
          <p:nvPr/>
        </p:nvCxnSpPr>
        <p:spPr>
          <a:xfrm>
            <a:off x="3961993" y="3841307"/>
            <a:ext cx="90987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C59B788-D7E1-4863-87E7-5F1CF6DDDC69}"/>
              </a:ext>
            </a:extLst>
          </p:cNvPr>
          <p:cNvSpPr txBox="1"/>
          <p:nvPr/>
        </p:nvSpPr>
        <p:spPr>
          <a:xfrm>
            <a:off x="3910223" y="5199132"/>
            <a:ext cx="5570153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67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Soyspacing</a:t>
            </a:r>
            <a:r>
              <a:rPr lang="en-US" altLang="ko-KR" sz="1467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BERT, </a:t>
            </a:r>
            <a:r>
              <a:rPr lang="en-US" altLang="ko-KR" sz="1467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StackGAN</a:t>
            </a:r>
            <a:r>
              <a:rPr lang="en-US" altLang="ko-KR" sz="1467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WGAN-GP, Neural</a:t>
            </a:r>
            <a:r>
              <a:rPr lang="ko-KR" altLang="en-US" sz="1467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467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Style</a:t>
            </a:r>
            <a:r>
              <a:rPr lang="ko-KR" altLang="en-US" sz="1467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467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Transfer</a:t>
            </a:r>
            <a:endParaRPr lang="ko-KR" altLang="en-US" sz="1467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3B65C7C-6026-49C2-9429-F31C94B6D3AB}"/>
              </a:ext>
            </a:extLst>
          </p:cNvPr>
          <p:cNvSpPr/>
          <p:nvPr/>
        </p:nvSpPr>
        <p:spPr>
          <a:xfrm>
            <a:off x="3814212" y="4828255"/>
            <a:ext cx="10118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사용 모델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153E0319-7AE6-407C-81E5-BBC19CA5F0C5}"/>
              </a:ext>
            </a:extLst>
          </p:cNvPr>
          <p:cNvCxnSpPr>
            <a:cxnSpLocks/>
          </p:cNvCxnSpPr>
          <p:nvPr/>
        </p:nvCxnSpPr>
        <p:spPr>
          <a:xfrm>
            <a:off x="3946505" y="5168554"/>
            <a:ext cx="90987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16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7043C3-DC76-4072-A14B-647CFE181F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02.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구성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84F9BA-E4E5-4FFD-ACEB-6C99D54E0794}"/>
              </a:ext>
            </a:extLst>
          </p:cNvPr>
          <p:cNvSpPr txBox="1"/>
          <p:nvPr/>
        </p:nvSpPr>
        <p:spPr>
          <a:xfrm>
            <a:off x="1325808" y="3990960"/>
            <a:ext cx="9018664" cy="472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2. MS-COCO DATA(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http://www.aihub.or.kr/keti_data_board/visual_intelligence</a:t>
            </a:r>
            <a:r>
              <a: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  <a:endParaRPr lang="ko-KR" altLang="en-US" sz="1800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0CA2A3A-AFB2-45E7-9B6D-57B38DAACD31}"/>
              </a:ext>
            </a:extLst>
          </p:cNvPr>
          <p:cNvGrpSpPr/>
          <p:nvPr/>
        </p:nvGrpSpPr>
        <p:grpSpPr>
          <a:xfrm>
            <a:off x="767408" y="1237699"/>
            <a:ext cx="8149718" cy="600521"/>
            <a:chOff x="767408" y="1388319"/>
            <a:chExt cx="8149718" cy="600521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046109F-DD71-4F10-9B23-CC3F98875190}"/>
                </a:ext>
              </a:extLst>
            </p:cNvPr>
            <p:cNvCxnSpPr>
              <a:cxnSpLocks/>
            </p:cNvCxnSpPr>
            <p:nvPr/>
          </p:nvCxnSpPr>
          <p:spPr>
            <a:xfrm>
              <a:off x="767408" y="1988840"/>
              <a:ext cx="1656184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7FEE8B-6C9A-44D7-A2A9-2BE87B7A91F6}"/>
                </a:ext>
              </a:extLst>
            </p:cNvPr>
            <p:cNvSpPr txBox="1"/>
            <p:nvPr/>
          </p:nvSpPr>
          <p:spPr>
            <a:xfrm>
              <a:off x="839416" y="1388319"/>
              <a:ext cx="8077710" cy="502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667" dirty="0">
                  <a:ln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데이터셋</a:t>
              </a:r>
            </a:p>
          </p:txBody>
        </p:sp>
      </p:grpSp>
      <p:sp>
        <p:nvSpPr>
          <p:cNvPr id="20" name="아래쪽 화살표 4">
            <a:extLst>
              <a:ext uri="{FF2B5EF4-FFF2-40B4-BE49-F238E27FC236}">
                <a16:creationId xmlns:a16="http://schemas.microsoft.com/office/drawing/2014/main" id="{20294621-4F7C-496E-B04B-D9432176B6A4}"/>
              </a:ext>
            </a:extLst>
          </p:cNvPr>
          <p:cNvSpPr/>
          <p:nvPr/>
        </p:nvSpPr>
        <p:spPr>
          <a:xfrm rot="16200000">
            <a:off x="2205884" y="3299139"/>
            <a:ext cx="190519" cy="288034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AEE947-4EF3-416D-B7C8-349270750616}"/>
              </a:ext>
            </a:extLst>
          </p:cNvPr>
          <p:cNvSpPr txBox="1"/>
          <p:nvPr/>
        </p:nvSpPr>
        <p:spPr>
          <a:xfrm>
            <a:off x="1325808" y="1963562"/>
            <a:ext cx="7722520" cy="472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1. </a:t>
            </a:r>
            <a:r>
              <a:rPr lang="en-US" altLang="ko-KR" sz="1800" b="1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KorQuAD</a:t>
            </a:r>
            <a:r>
              <a:rPr lang="en-US" altLang="ko-KR" sz="18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DATA</a:t>
            </a:r>
            <a:r>
              <a: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(https://korquad.github.io/ )</a:t>
            </a:r>
            <a:r>
              <a:rPr lang="ko-KR" altLang="en-US" sz="16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endParaRPr lang="en-US" altLang="ko-KR" sz="1800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6A9E68-382F-483A-9E42-589762415DA8}"/>
              </a:ext>
            </a:extLst>
          </p:cNvPr>
          <p:cNvSpPr txBox="1"/>
          <p:nvPr/>
        </p:nvSpPr>
        <p:spPr>
          <a:xfrm>
            <a:off x="1775520" y="2395622"/>
            <a:ext cx="8136904" cy="799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47,957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개의 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Wikipedia article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에 대해 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102,960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개의 질의응답 쌍으로 이루어진 데이터셋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문단 뿐만 아니라 표와 리스트도 포함되어 있기 때문에 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HTML tag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사용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598CC6-7C1E-4BF1-9B6B-FE104C84E146}"/>
              </a:ext>
            </a:extLst>
          </p:cNvPr>
          <p:cNvSpPr txBox="1"/>
          <p:nvPr/>
        </p:nvSpPr>
        <p:spPr>
          <a:xfrm>
            <a:off x="2423592" y="3179344"/>
            <a:ext cx="9289032" cy="430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웹 문서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약관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표 등과 같은 다양한 길이와 형식을 가진 데이터셋을 이용하여 </a:t>
            </a:r>
            <a:r>
              <a:rPr lang="ko-KR" altLang="en-US" sz="16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-윤고딕320" panose="02030504000101010101" pitchFamily="18" charset="-127"/>
                <a:ea typeface="-윤고딕320" panose="02030504000101010101" pitchFamily="18" charset="-127"/>
              </a:rPr>
              <a:t>한국어 띄어쓰기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학습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5" name="아래쪽 화살표 4">
            <a:extLst>
              <a:ext uri="{FF2B5EF4-FFF2-40B4-BE49-F238E27FC236}">
                <a16:creationId xmlns:a16="http://schemas.microsoft.com/office/drawing/2014/main" id="{C2AB34E6-B621-4B86-9938-3C84EFBE319F}"/>
              </a:ext>
            </a:extLst>
          </p:cNvPr>
          <p:cNvSpPr/>
          <p:nvPr/>
        </p:nvSpPr>
        <p:spPr>
          <a:xfrm rot="16200000">
            <a:off x="2205884" y="5291428"/>
            <a:ext cx="190519" cy="288034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076C97-B43C-4EA9-90C0-1DA5CF2BB0AF}"/>
              </a:ext>
            </a:extLst>
          </p:cNvPr>
          <p:cNvSpPr txBox="1"/>
          <p:nvPr/>
        </p:nvSpPr>
        <p:spPr>
          <a:xfrm>
            <a:off x="1775520" y="4387911"/>
            <a:ext cx="9937104" cy="799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대규모 객체 감지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분할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6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캡셔닝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데이터셋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약 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20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만장의 이미지에서 전체 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80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종류 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150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만개 객체들에 대한 영역 분할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(instance segmentation)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정보 포함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396BD6-6792-4508-BE57-4EA42D187635}"/>
              </a:ext>
            </a:extLst>
          </p:cNvPr>
          <p:cNvSpPr txBox="1"/>
          <p:nvPr/>
        </p:nvSpPr>
        <p:spPr>
          <a:xfrm>
            <a:off x="2423592" y="5171633"/>
            <a:ext cx="9289032" cy="430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MS-COCO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의 영어 캡션을 </a:t>
            </a:r>
            <a:r>
              <a:rPr lang="ko-KR" altLang="en-US" sz="16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-윤고딕320" panose="02030504000101010101" pitchFamily="18" charset="-127"/>
                <a:ea typeface="-윤고딕320" panose="02030504000101010101" pitchFamily="18" charset="-127"/>
              </a:rPr>
              <a:t>한국어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로 </a:t>
            </a:r>
            <a:r>
              <a:rPr lang="ko-KR" altLang="en-US" sz="16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-윤고딕320" panose="02030504000101010101" pitchFamily="18" charset="-127"/>
                <a:ea typeface="-윤고딕320" panose="02030504000101010101" pitchFamily="18" charset="-127"/>
              </a:rPr>
              <a:t>번역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된 데이터셋을 이용하여 학습 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9039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59696" y="3128580"/>
            <a:ext cx="5472608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67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프로그램 구조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602137" y="2922851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6" name="직각 삼각형 5"/>
          <p:cNvSpPr/>
          <p:nvPr/>
        </p:nvSpPr>
        <p:spPr>
          <a:xfrm>
            <a:off x="5012133" y="2922851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058923" y="2923233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8" name="직사각형 7"/>
          <p:cNvSpPr/>
          <p:nvPr/>
        </p:nvSpPr>
        <p:spPr>
          <a:xfrm>
            <a:off x="5260351" y="2922853"/>
            <a:ext cx="2328276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9" name="TextBox 8"/>
          <p:cNvSpPr txBox="1"/>
          <p:nvPr/>
        </p:nvSpPr>
        <p:spPr>
          <a:xfrm>
            <a:off x="4599967" y="2882971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03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437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3191</TotalTime>
  <Words>1110</Words>
  <Application>Microsoft Office PowerPoint</Application>
  <PresentationFormat>와이드스크린</PresentationFormat>
  <Paragraphs>300</Paragraphs>
  <Slides>30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7" baseType="lpstr">
      <vt:lpstr>조선일보명조</vt:lpstr>
      <vt:lpstr>-윤고딕340</vt:lpstr>
      <vt:lpstr>-윤고딕320</vt:lpstr>
      <vt:lpstr>10X10</vt:lpstr>
      <vt:lpstr>1훈프로방스 R</vt:lpstr>
      <vt:lpstr>HY견고딕</vt:lpstr>
      <vt:lpstr>나눔고딕 ExtraBold</vt:lpstr>
      <vt:lpstr>Book Antiqua</vt:lpstr>
      <vt:lpstr>-윤고딕350</vt:lpstr>
      <vt:lpstr>서울한강 장체L</vt:lpstr>
      <vt:lpstr>-윤고딕330</vt:lpstr>
      <vt:lpstr>10X10 Bold</vt:lpstr>
      <vt:lpstr>맑은 고딕</vt:lpstr>
      <vt:lpstr>Wingdings</vt:lpstr>
      <vt:lpstr>Tmon몬소리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01. 문제 인식</vt:lpstr>
      <vt:lpstr>PowerPoint 프레젠테이션</vt:lpstr>
      <vt:lpstr>02. 프로젝트 구성</vt:lpstr>
      <vt:lpstr>02. 프로젝트 구성</vt:lpstr>
      <vt:lpstr>PowerPoint 프레젠테이션</vt:lpstr>
      <vt:lpstr>03. 프로그램 구조</vt:lpstr>
      <vt:lpstr>03. 프로그램 구조_Soyspacing</vt:lpstr>
      <vt:lpstr>03. 프로그램 구조_Soyspacing</vt:lpstr>
      <vt:lpstr>03. 프로그램 구조_BERT</vt:lpstr>
      <vt:lpstr>03. 프로그램 구조_BERT</vt:lpstr>
      <vt:lpstr>03. 프로그램 구조_GAN</vt:lpstr>
      <vt:lpstr>03. 프로그램 구조_GAN</vt:lpstr>
      <vt:lpstr>03. 프로그램 구조</vt:lpstr>
      <vt:lpstr>03. 프로그램 구조_StackGAN</vt:lpstr>
      <vt:lpstr>03. 프로그램 구조</vt:lpstr>
      <vt:lpstr>03. 프로그램 구조_WGAN-GP</vt:lpstr>
      <vt:lpstr>03. 프로그램 구조_WGAN-GP</vt:lpstr>
      <vt:lpstr>03. 프로그램 구조_WGAN-GP</vt:lpstr>
      <vt:lpstr>03. 프로그램 구조_Neural Style Transfer</vt:lpstr>
      <vt:lpstr>03. 프로그램 구조</vt:lpstr>
      <vt:lpstr>PowerPoint 프레젠테이션</vt:lpstr>
      <vt:lpstr>04. 결과</vt:lpstr>
      <vt:lpstr>PowerPoint 프레젠테이션</vt:lpstr>
      <vt:lpstr>05. 한계점</vt:lpstr>
      <vt:lpstr>05. 한계점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ji won cho</cp:lastModifiedBy>
  <cp:revision>305</cp:revision>
  <dcterms:created xsi:type="dcterms:W3CDTF">2014-11-28T13:21:41Z</dcterms:created>
  <dcterms:modified xsi:type="dcterms:W3CDTF">2020-03-04T05:20:15Z</dcterms:modified>
</cp:coreProperties>
</file>